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8" r:id="rId2"/>
    <p:sldId id="494" r:id="rId3"/>
    <p:sldId id="331" r:id="rId4"/>
    <p:sldId id="264" r:id="rId5"/>
    <p:sldId id="495" r:id="rId6"/>
    <p:sldId id="463" r:id="rId7"/>
    <p:sldId id="268" r:id="rId8"/>
    <p:sldId id="446" r:id="rId9"/>
    <p:sldId id="447" r:id="rId10"/>
    <p:sldId id="399" r:id="rId11"/>
    <p:sldId id="398" r:id="rId12"/>
    <p:sldId id="496" r:id="rId13"/>
    <p:sldId id="492" r:id="rId14"/>
    <p:sldId id="498" r:id="rId15"/>
    <p:sldId id="397" r:id="rId16"/>
    <p:sldId id="499" r:id="rId17"/>
    <p:sldId id="401" r:id="rId18"/>
    <p:sldId id="520" r:id="rId19"/>
    <p:sldId id="402" r:id="rId20"/>
    <p:sldId id="404" r:id="rId21"/>
    <p:sldId id="405" r:id="rId22"/>
    <p:sldId id="407" r:id="rId23"/>
    <p:sldId id="500" r:id="rId24"/>
    <p:sldId id="502" r:id="rId25"/>
    <p:sldId id="453" r:id="rId26"/>
    <p:sldId id="504" r:id="rId27"/>
    <p:sldId id="497" r:id="rId28"/>
    <p:sldId id="505" r:id="rId29"/>
    <p:sldId id="521" r:id="rId30"/>
    <p:sldId id="506" r:id="rId31"/>
    <p:sldId id="507" r:id="rId32"/>
    <p:sldId id="508" r:id="rId33"/>
    <p:sldId id="509" r:id="rId34"/>
    <p:sldId id="511" r:id="rId35"/>
    <p:sldId id="512" r:id="rId36"/>
    <p:sldId id="510" r:id="rId37"/>
    <p:sldId id="513" r:id="rId38"/>
    <p:sldId id="514" r:id="rId39"/>
    <p:sldId id="515" r:id="rId40"/>
    <p:sldId id="516" r:id="rId41"/>
    <p:sldId id="527" r:id="rId42"/>
    <p:sldId id="517" r:id="rId43"/>
    <p:sldId id="518" r:id="rId44"/>
    <p:sldId id="519" r:id="rId45"/>
    <p:sldId id="274" r:id="rId46"/>
    <p:sldId id="525" r:id="rId47"/>
    <p:sldId id="526" r:id="rId48"/>
    <p:sldId id="501" r:id="rId49"/>
    <p:sldId id="485" r:id="rId50"/>
    <p:sldId id="479" r:id="rId51"/>
    <p:sldId id="474" r:id="rId52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86282" autoAdjust="0"/>
  </p:normalViewPr>
  <p:slideViewPr>
    <p:cSldViewPr>
      <p:cViewPr varScale="1">
        <p:scale>
          <a:sx n="114" d="100"/>
          <a:sy n="114" d="100"/>
        </p:scale>
        <p:origin x="300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18"/>
    </p:cViewPr>
  </p:sorterViewPr>
  <p:notesViewPr>
    <p:cSldViewPr>
      <p:cViewPr varScale="1">
        <p:scale>
          <a:sx n="55" d="100"/>
          <a:sy n="55" d="100"/>
        </p:scale>
        <p:origin x="-23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BAB689-89A1-40D2-A7CE-D05C00729210}" type="datetimeFigureOut">
              <a:rPr lang="en-US"/>
              <a:pPr>
                <a:defRPr/>
              </a:pPr>
              <a:t>10/7/2022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C419AF-FF95-45E7-B877-2FE2ED69EC0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E252EA-D357-4072-8575-F2B16A591715}" type="datetimeFigureOut">
              <a:rPr lang="en-US"/>
              <a:pPr>
                <a:defRPr/>
              </a:pPr>
              <a:t>10/7/2022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U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3A9FA1-B96A-49AB-9627-2187BAF8D0F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s-E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783A9FA1-B96A-49AB-9627-2187BAF8D0F1}" type="slidenum">
              <a:rPr lang="en-US" smtClean="0"/>
              <a:pPr algn="l" rtl="0"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68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s-E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783A9FA1-B96A-49AB-9627-2187BAF8D0F1}" type="slidenum">
              <a:rPr lang="en-US" smtClean="0"/>
              <a:pPr algn="l" rtl="0"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06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9511F692-DA45-4B1F-A413-5705B2F7173D}" type="slidenum">
              <a:rPr lang="en-US" smtClean="0"/>
              <a:pPr algn="l" rtl="0"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s-E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783A9FA1-B96A-49AB-9627-2187BAF8D0F1}" type="slidenum">
              <a:rPr lang="en-US" smtClean="0"/>
              <a:pPr algn="l" rtl="0"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65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s-E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783A9FA1-B96A-49AB-9627-2187BAF8D0F1}" type="slidenum">
              <a:rPr lang="en-US" smtClean="0"/>
              <a:pPr algn="l" rtl="0"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37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s-E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783A9FA1-B96A-49AB-9627-2187BAF8D0F1}" type="slidenum">
              <a:rPr lang="en-US" smtClean="0"/>
              <a:pPr algn="l" rtl="0"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6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02F6A-E60D-44AE-9568-C88BEF8F3C52}" type="datetimeFigureOut">
              <a:rPr lang="es-ES"/>
              <a:pPr>
                <a:defRPr/>
              </a:pPr>
              <a:t>07/10/2022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655D2-B5EC-4AF1-B88B-7FDDFFC06072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1AB5A-B33A-4E89-816E-7C9210D68A87}" type="datetimeFigureOut">
              <a:rPr lang="es-ES"/>
              <a:pPr>
                <a:defRPr/>
              </a:pPr>
              <a:t>07/10/2022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A2BD8-E608-4197-896E-96BFE9E4ED45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BDD5F-8E5E-4C20-8E42-69EDF812EA2D}" type="datetimeFigureOut">
              <a:rPr lang="es-ES"/>
              <a:pPr>
                <a:defRPr/>
              </a:pPr>
              <a:t>07/10/2022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51B3B-005A-4968-9C0A-B23B4C968068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6A4B3-452F-4B5D-B023-426037850DCF}" type="datetimeFigureOut">
              <a:rPr lang="es-ES"/>
              <a:pPr>
                <a:defRPr/>
              </a:pPr>
              <a:t>07/10/2022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DB33A-EBF8-41C8-A9BC-758021044102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0FE19-DDE6-4B04-9FAC-9529E13E1E56}" type="datetimeFigureOut">
              <a:rPr lang="es-ES"/>
              <a:pPr>
                <a:defRPr/>
              </a:pPr>
              <a:t>07/10/2022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A574F-5E37-4BAA-AD2A-63C49DB23B3C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3ABE-A2DD-408B-B0F1-BF1AB51E1056}" type="datetimeFigureOut">
              <a:rPr lang="es-ES"/>
              <a:pPr>
                <a:defRPr/>
              </a:pPr>
              <a:t>07/10/2022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3CF6A-2696-4AB2-99AC-3AD3B1410E0A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70651-5DDE-44E4-BD20-B19CC0203D65}" type="datetimeFigureOut">
              <a:rPr lang="es-ES"/>
              <a:pPr>
                <a:defRPr/>
              </a:pPr>
              <a:t>07/10/2022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481E-76B9-4345-B79B-692B1B6B61F9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E2BC3-D6D4-4B7E-9943-6AD71D279330}" type="datetimeFigureOut">
              <a:rPr lang="es-ES"/>
              <a:pPr>
                <a:defRPr/>
              </a:pPr>
              <a:t>07/10/2022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EE806-7A4B-4D91-B42F-B3479DD8CBF0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66AEF-2270-4298-85C7-88370DFDB4B4}" type="datetimeFigureOut">
              <a:rPr lang="es-ES"/>
              <a:pPr>
                <a:defRPr/>
              </a:pPr>
              <a:t>07/10/2022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C73A4-F225-4DB1-9ADE-F07FE804346B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84568-1297-4866-80F2-22C3935238EC}" type="datetimeFigureOut">
              <a:rPr lang="es-ES"/>
              <a:pPr>
                <a:defRPr/>
              </a:pPr>
              <a:t>07/10/2022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8FAC0-5B8D-4354-935E-58571473EE37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FDCDA-6694-469F-94C6-DD944B604443}" type="datetimeFigureOut">
              <a:rPr lang="es-ES"/>
              <a:pPr>
                <a:defRPr/>
              </a:pPr>
              <a:t>07/10/2022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85A55-1F75-49F6-A03B-84D2301E87A9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69B325-44D8-48A1-8E7C-26ECF9BAE032}" type="datetimeFigureOut">
              <a:rPr lang="es-ES"/>
              <a:pPr>
                <a:defRPr/>
              </a:pPr>
              <a:t>07/10/2022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427FF7-06D1-4C5A-AAC7-EBC2C76FE67A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unredes.org/l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gif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ilp.cplp.org/" TargetMode="External"/><Relationship Id="rId11" Type="http://schemas.openxmlformats.org/officeDocument/2006/relationships/image" Target="../media/image6.gif"/><Relationship Id="rId5" Type="http://schemas.openxmlformats.org/officeDocument/2006/relationships/image" Target="../media/image2.jpeg"/><Relationship Id="rId10" Type="http://schemas.openxmlformats.org/officeDocument/2006/relationships/image" Target="../media/image5.jpeg"/><Relationship Id="rId4" Type="http://schemas.openxmlformats.org/officeDocument/2006/relationships/hyperlink" Target="http://francophonie.org/" TargetMode="External"/><Relationship Id="rId9" Type="http://schemas.openxmlformats.org/officeDocument/2006/relationships/hyperlink" Target="https://www.unescochairlpm.org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pimie\AppData\Roaming\Microsoft\Word\en.banglapedia.org" TargetMode="External"/><Relationship Id="rId13" Type="http://schemas.openxmlformats.org/officeDocument/2006/relationships/hyperlink" Target="https://conservapedia.com/" TargetMode="External"/><Relationship Id="rId18" Type="http://schemas.openxmlformats.org/officeDocument/2006/relationships/hyperlink" Target="file:///C:\Users\pimie\AppData\Roaming\Microsoft\Word\hamichlol.org.il" TargetMode="External"/><Relationship Id="rId26" Type="http://schemas.openxmlformats.org/officeDocument/2006/relationships/hyperlink" Target="https://www.krugosvet.ru/" TargetMode="External"/><Relationship Id="rId3" Type="http://schemas.openxmlformats.org/officeDocument/2006/relationships/hyperlink" Target="https://baike.baidu.com/" TargetMode="External"/><Relationship Id="rId21" Type="http://schemas.openxmlformats.org/officeDocument/2006/relationships/hyperlink" Target="https://www.treccani.it/" TargetMode="External"/><Relationship Id="rId7" Type="http://schemas.openxmlformats.org/officeDocument/2006/relationships/hyperlink" Target="http://mawdoo3.com/" TargetMode="External"/><Relationship Id="rId12" Type="http://schemas.openxmlformats.org/officeDocument/2006/relationships/hyperlink" Target="https://en.citizendium.org/" TargetMode="External"/><Relationship Id="rId17" Type="http://schemas.openxmlformats.org/officeDocument/2006/relationships/hyperlink" Target="https://www.retrobibliothek.de/" TargetMode="External"/><Relationship Id="rId25" Type="http://schemas.openxmlformats.org/officeDocument/2006/relationships/hyperlink" Target="https://bigenc.ru/" TargetMode="External"/><Relationship Id="rId2" Type="http://schemas.openxmlformats.org/officeDocument/2006/relationships/hyperlink" Target="http://eol.org/" TargetMode="External"/><Relationship Id="rId16" Type="http://schemas.openxmlformats.org/officeDocument/2006/relationships/hyperlink" Target="https://www.larousse.fr/encyclopedie" TargetMode="External"/><Relationship Id="rId20" Type="http://schemas.openxmlformats.org/officeDocument/2006/relationships/hyperlink" Target="http://superpedia.rumahilmu.or.id/" TargetMode="External"/><Relationship Id="rId29" Type="http://schemas.openxmlformats.org/officeDocument/2006/relationships/hyperlink" Target="https://eksisozluk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arefa.org/" TargetMode="External"/><Relationship Id="rId11" Type="http://schemas.openxmlformats.org/officeDocument/2006/relationships/hyperlink" Target="https://everipedia.org/" TargetMode="External"/><Relationship Id="rId24" Type="http://schemas.openxmlformats.org/officeDocument/2006/relationships/hyperlink" Target="https://snl.no/" TargetMode="External"/><Relationship Id="rId5" Type="http://schemas.openxmlformats.org/officeDocument/2006/relationships/hyperlink" Target="https://baike.sogou.com/" TargetMode="External"/><Relationship Id="rId15" Type="http://schemas.openxmlformats.org/officeDocument/2006/relationships/hyperlink" Target="https://en.wikipedia.org/wiki/Columbia_Encyclopedia" TargetMode="External"/><Relationship Id="rId23" Type="http://schemas.openxmlformats.org/officeDocument/2006/relationships/hyperlink" Target="https://vishwakosh.marathi.gov.in/" TargetMode="External"/><Relationship Id="rId28" Type="http://schemas.openxmlformats.org/officeDocument/2006/relationships/hyperlink" Target="https://www.enciclonet.com/" TargetMode="External"/><Relationship Id="rId10" Type="http://schemas.openxmlformats.org/officeDocument/2006/relationships/hyperlink" Target="http://denstoredanske.dk/" TargetMode="External"/><Relationship Id="rId19" Type="http://schemas.openxmlformats.org/officeDocument/2006/relationships/hyperlink" Target="https://www.doopedia.co.kr/" TargetMode="External"/><Relationship Id="rId4" Type="http://schemas.openxmlformats.org/officeDocument/2006/relationships/hyperlink" Target="https://www.hudong.com/" TargetMode="External"/><Relationship Id="rId9" Type="http://schemas.openxmlformats.org/officeDocument/2006/relationships/hyperlink" Target="http://proleksis.lzmk.hr/" TargetMode="External"/><Relationship Id="rId14" Type="http://schemas.openxmlformats.org/officeDocument/2006/relationships/hyperlink" Target="http://www.scholarpedia.org/" TargetMode="External"/><Relationship Id="rId22" Type="http://schemas.openxmlformats.org/officeDocument/2006/relationships/hyperlink" Target="http://web-edition.sarvavijnanakosam.gov.in/" TargetMode="External"/><Relationship Id="rId27" Type="http://schemas.openxmlformats.org/officeDocument/2006/relationships/hyperlink" Target="https://www.ecured.cu/" TargetMode="External"/><Relationship Id="rId30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130747" y="-38629"/>
            <a:ext cx="246093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+mn-lt"/>
                <a:cs typeface="+mn-cs"/>
              </a:rPr>
              <a:t>Daniel </a:t>
            </a:r>
            <a:r>
              <a:rPr lang="en-US" b="1" dirty="0">
                <a:latin typeface="+mn-lt"/>
                <a:cs typeface="+mn-cs"/>
              </a:rPr>
              <a:t>Pimienta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pimienta@funredes.org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latin typeface="+mn-lt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+mn-lt"/>
                <a:cs typeface="+mn-cs"/>
                <a:hlinkClick r:id="rId3"/>
              </a:rPr>
              <a:t>http://funredes.org/lc</a:t>
            </a:r>
            <a:endParaRPr lang="fr-FR" b="1" dirty="0">
              <a:latin typeface="+mn-lt"/>
              <a:cs typeface="+mn-cs"/>
            </a:endParaRPr>
          </a:p>
        </p:txBody>
      </p:sp>
      <p:graphicFrame>
        <p:nvGraphicFramePr>
          <p:cNvPr id="20500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433803"/>
              </p:ext>
            </p:extLst>
          </p:nvPr>
        </p:nvGraphicFramePr>
        <p:xfrm>
          <a:off x="4633020" y="577614"/>
          <a:ext cx="3456384" cy="648072"/>
        </p:xfrm>
        <a:graphic>
          <a:graphicData uri="http://schemas.openxmlformats.org/drawingml/2006/table">
            <a:tbl>
              <a:tblPr/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kumimoji="0" 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 descr="Lenguas y culturas - Langues et cultures - Languages and Cultures">
            <a:extLst>
              <a:ext uri="{FF2B5EF4-FFF2-40B4-BE49-F238E27FC236}">
                <a16:creationId xmlns:a16="http://schemas.microsoft.com/office/drawing/2014/main" id="{BF3D6CC5-0C31-4187-A6DF-3CA2BE349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1484784"/>
            <a:ext cx="57150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5676AD-1001-43C3-B1FA-FAC599D23309}"/>
              </a:ext>
            </a:extLst>
          </p:cNvPr>
          <p:cNvSpPr/>
          <p:nvPr/>
        </p:nvSpPr>
        <p:spPr>
          <a:xfrm>
            <a:off x="695400" y="3895888"/>
            <a:ext cx="107291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sz="2800" b="1">
                <a:solidFill>
                  <a:schemeClr val="accent6">
                    <a:lumMod val="50000"/>
                  </a:schemeClr>
                </a:solidFill>
              </a:rPr>
              <a:t>La méthode</a:t>
            </a:r>
          </a:p>
          <a:p>
            <a:pPr algn="ctr" rtl="0"/>
            <a:r>
              <a:rPr lang="fr-FR" sz="2800" b="1">
                <a:solidFill>
                  <a:schemeClr val="accent6">
                    <a:lumMod val="50000"/>
                  </a:schemeClr>
                </a:solidFill>
              </a:rPr>
              <a:t>derrière la production sans précédent</a:t>
            </a:r>
          </a:p>
          <a:p>
            <a:pPr algn="ctr" rtl="0"/>
            <a:r>
              <a:rPr lang="fr-FR" sz="2800" b="1">
                <a:solidFill>
                  <a:schemeClr val="accent6">
                    <a:lumMod val="50000"/>
                  </a:schemeClr>
                </a:solidFill>
              </a:rPr>
              <a:t>d’indicateurs de la présence des langues sur Internet</a:t>
            </a:r>
            <a:endParaRPr lang="fr-FR" sz="28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66D5EBB-A7D0-4043-80C0-6BFB74593050}"/>
              </a:ext>
            </a:extLst>
          </p:cNvPr>
          <p:cNvSpPr txBox="1"/>
          <p:nvPr/>
        </p:nvSpPr>
        <p:spPr>
          <a:xfrm>
            <a:off x="3863752" y="6126196"/>
            <a:ext cx="513473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Consulter le site : https://funredes.org/lc2022</a:t>
            </a:r>
            <a:endParaRPr lang="es-E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42"/>
    </mc:Choice>
    <mc:Fallback xmlns="">
      <p:transition spd="slow" advTm="3524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fr-FR" b="1" dirty="0"/>
              <a:t>LE CONCEPT V1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24034" y="1357298"/>
            <a:ext cx="8229600" cy="528641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sz="2800"/>
              <a:t>Utiliser des astuces </a:t>
            </a:r>
            <a:r>
              <a:rPr lang="fr-FR" sz="2800" b="1">
                <a:solidFill>
                  <a:schemeClr val="accent6">
                    <a:lumMod val="50000"/>
                  </a:schemeClr>
                </a:solidFill>
              </a:rPr>
              <a:t>statistiques simples </a:t>
            </a:r>
            <a:r>
              <a:rPr lang="fr-FR" sz="2800"/>
              <a:t>pour obtenir des indicateurs significatifs.</a:t>
            </a:r>
          </a:p>
          <a:p>
            <a:pPr algn="l" rtl="0">
              <a:buFont typeface="Wingdings" pitchFamily="2" charset="2"/>
              <a:buChar char="Ø"/>
            </a:pPr>
            <a:r>
              <a:rPr lang="fr-FR" sz="2800"/>
              <a:t>Porter une attention particulière à tous les</a:t>
            </a:r>
            <a:r>
              <a:rPr lang="fr-FR" sz="2800" b="1">
                <a:solidFill>
                  <a:schemeClr val="accent6">
                    <a:lumMod val="50000"/>
                  </a:schemeClr>
                </a:solidFill>
              </a:rPr>
              <a:t> biais</a:t>
            </a:r>
            <a:r>
              <a:rPr lang="fr-FR" sz="2800"/>
              <a:t>.</a:t>
            </a:r>
          </a:p>
        </p:txBody>
      </p:sp>
      <p:pic>
        <p:nvPicPr>
          <p:cNvPr id="4" name="Picture 2" descr="http://www.poster.net/escher-mc/escher-mc-hand-mit-kugel-99780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1818" y="3000372"/>
            <a:ext cx="29289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596" y="3429000"/>
            <a:ext cx="5072098" cy="28187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71"/>
    </mc:Choice>
    <mc:Fallback xmlns="">
      <p:transition spd="slow" advTm="1047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2238375" y="1071563"/>
            <a:ext cx="285750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sp>
        <p:nvSpPr>
          <p:cNvPr id="6" name="5 Elipse"/>
          <p:cNvSpPr/>
          <p:nvPr/>
        </p:nvSpPr>
        <p:spPr>
          <a:xfrm>
            <a:off x="2238375" y="1285876"/>
            <a:ext cx="285750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sp>
        <p:nvSpPr>
          <p:cNvPr id="7" name="6 Elipse"/>
          <p:cNvSpPr/>
          <p:nvPr/>
        </p:nvSpPr>
        <p:spPr>
          <a:xfrm>
            <a:off x="2238375" y="1500188"/>
            <a:ext cx="285750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sp>
        <p:nvSpPr>
          <p:cNvPr id="8" name="7 Elipse"/>
          <p:cNvSpPr/>
          <p:nvPr/>
        </p:nvSpPr>
        <p:spPr>
          <a:xfrm>
            <a:off x="2238375" y="1714501"/>
            <a:ext cx="285750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sp>
        <p:nvSpPr>
          <p:cNvPr id="9" name="8 Elipse"/>
          <p:cNvSpPr/>
          <p:nvPr/>
        </p:nvSpPr>
        <p:spPr>
          <a:xfrm>
            <a:off x="2238375" y="2000251"/>
            <a:ext cx="285750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sp>
        <p:nvSpPr>
          <p:cNvPr id="10" name="9 Elipse"/>
          <p:cNvSpPr/>
          <p:nvPr/>
        </p:nvSpPr>
        <p:spPr>
          <a:xfrm>
            <a:off x="2238375" y="2357438"/>
            <a:ext cx="285750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sp>
        <p:nvSpPr>
          <p:cNvPr id="11" name="10 Elipse"/>
          <p:cNvSpPr/>
          <p:nvPr/>
        </p:nvSpPr>
        <p:spPr>
          <a:xfrm>
            <a:off x="2238375" y="2643188"/>
            <a:ext cx="285750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sp>
        <p:nvSpPr>
          <p:cNvPr id="12" name="11 Elipse"/>
          <p:cNvSpPr/>
          <p:nvPr/>
        </p:nvSpPr>
        <p:spPr>
          <a:xfrm>
            <a:off x="2309813" y="5357813"/>
            <a:ext cx="285750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sp>
        <p:nvSpPr>
          <p:cNvPr id="13" name="12 Elipse"/>
          <p:cNvSpPr/>
          <p:nvPr/>
        </p:nvSpPr>
        <p:spPr>
          <a:xfrm>
            <a:off x="2238375" y="3071813"/>
            <a:ext cx="285750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sp>
        <p:nvSpPr>
          <p:cNvPr id="14" name="13 Elipse"/>
          <p:cNvSpPr/>
          <p:nvPr/>
        </p:nvSpPr>
        <p:spPr>
          <a:xfrm>
            <a:off x="2309813" y="5072063"/>
            <a:ext cx="285750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sp>
        <p:nvSpPr>
          <p:cNvPr id="15" name="14 Elipse"/>
          <p:cNvSpPr/>
          <p:nvPr/>
        </p:nvSpPr>
        <p:spPr>
          <a:xfrm>
            <a:off x="2309813" y="5572126"/>
            <a:ext cx="285750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sp>
        <p:nvSpPr>
          <p:cNvPr id="16" name="15 Elipse"/>
          <p:cNvSpPr/>
          <p:nvPr/>
        </p:nvSpPr>
        <p:spPr>
          <a:xfrm>
            <a:off x="2309813" y="4714876"/>
            <a:ext cx="285750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sp>
        <p:nvSpPr>
          <p:cNvPr id="34" name="33 Elipse"/>
          <p:cNvSpPr/>
          <p:nvPr/>
        </p:nvSpPr>
        <p:spPr>
          <a:xfrm>
            <a:off x="2309813" y="5715001"/>
            <a:ext cx="285750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cxnSp>
        <p:nvCxnSpPr>
          <p:cNvPr id="40" name="39 Conector recto"/>
          <p:cNvCxnSpPr/>
          <p:nvPr/>
        </p:nvCxnSpPr>
        <p:spPr>
          <a:xfrm rot="5400000">
            <a:off x="1951832" y="4072732"/>
            <a:ext cx="1000125" cy="1588"/>
          </a:xfrm>
          <a:prstGeom prst="line">
            <a:avLst/>
          </a:prstGeom>
          <a:ln w="38100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Elipse"/>
          <p:cNvSpPr/>
          <p:nvPr/>
        </p:nvSpPr>
        <p:spPr>
          <a:xfrm>
            <a:off x="8667750" y="3071814"/>
            <a:ext cx="928688" cy="428625"/>
          </a:xfrm>
          <a:prstGeom prst="ellipse">
            <a:avLst/>
          </a:prstGeom>
          <a:noFill/>
          <a:ln w="762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" name="42 Elipse"/>
          <p:cNvSpPr/>
          <p:nvPr/>
        </p:nvSpPr>
        <p:spPr>
          <a:xfrm>
            <a:off x="5453059" y="5857893"/>
            <a:ext cx="714375" cy="714375"/>
          </a:xfrm>
          <a:prstGeom prst="ellipse">
            <a:avLst/>
          </a:prstGeom>
          <a:noFill/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sp>
        <p:nvSpPr>
          <p:cNvPr id="48" name="47 Elipse"/>
          <p:cNvSpPr/>
          <p:nvPr/>
        </p:nvSpPr>
        <p:spPr>
          <a:xfrm>
            <a:off x="5381626" y="785814"/>
            <a:ext cx="714375" cy="714375"/>
          </a:xfrm>
          <a:prstGeom prst="ellipse">
            <a:avLst/>
          </a:prstGeom>
          <a:noFill/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sp>
        <p:nvSpPr>
          <p:cNvPr id="49" name="48 Elipse"/>
          <p:cNvSpPr/>
          <p:nvPr/>
        </p:nvSpPr>
        <p:spPr>
          <a:xfrm>
            <a:off x="5453059" y="1785927"/>
            <a:ext cx="714375" cy="714375"/>
          </a:xfrm>
          <a:prstGeom prst="ellipse">
            <a:avLst/>
          </a:prstGeom>
          <a:noFill/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sp>
        <p:nvSpPr>
          <p:cNvPr id="50" name="49 Elipse"/>
          <p:cNvSpPr/>
          <p:nvPr/>
        </p:nvSpPr>
        <p:spPr>
          <a:xfrm>
            <a:off x="5453059" y="4857761"/>
            <a:ext cx="714375" cy="714375"/>
          </a:xfrm>
          <a:prstGeom prst="ellipse">
            <a:avLst/>
          </a:prstGeom>
          <a:noFill/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sp>
        <p:nvSpPr>
          <p:cNvPr id="51" name="50 Elipse"/>
          <p:cNvSpPr/>
          <p:nvPr/>
        </p:nvSpPr>
        <p:spPr>
          <a:xfrm>
            <a:off x="5453059" y="3786191"/>
            <a:ext cx="714375" cy="714375"/>
          </a:xfrm>
          <a:prstGeom prst="ellipse">
            <a:avLst/>
          </a:prstGeom>
          <a:noFill/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sp>
        <p:nvSpPr>
          <p:cNvPr id="52" name="51 CuadroTexto"/>
          <p:cNvSpPr txBox="1"/>
          <p:nvPr/>
        </p:nvSpPr>
        <p:spPr>
          <a:xfrm>
            <a:off x="1738313" y="357188"/>
            <a:ext cx="256993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-US" b="1" dirty="0">
                <a:solidFill>
                  <a:srgbClr val="002060"/>
                </a:solidFill>
              </a:rPr>
              <a:t>369 </a:t>
            </a:r>
            <a:r>
              <a:rPr lang="fr-FR" b="1" dirty="0">
                <a:solidFill>
                  <a:srgbClr val="002060"/>
                </a:solidFill>
              </a:rPr>
              <a:t>micro-indicateurs</a:t>
            </a:r>
          </a:p>
        </p:txBody>
      </p:sp>
      <p:sp>
        <p:nvSpPr>
          <p:cNvPr id="53" name="52 CuadroTexto"/>
          <p:cNvSpPr txBox="1"/>
          <p:nvPr/>
        </p:nvSpPr>
        <p:spPr>
          <a:xfrm>
            <a:off x="4888879" y="285750"/>
            <a:ext cx="167225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0">
              <a:defRPr/>
            </a:pP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6 </a:t>
            </a:r>
            <a:r>
              <a:rPr lang="fr-FR" b="1" dirty="0">
                <a:solidFill>
                  <a:srgbClr val="002060"/>
                </a:solidFill>
              </a:rPr>
              <a:t>indicateurs</a:t>
            </a:r>
          </a:p>
        </p:txBody>
      </p:sp>
      <p:sp>
        <p:nvSpPr>
          <p:cNvPr id="54" name="53 CuadroTexto"/>
          <p:cNvSpPr txBox="1"/>
          <p:nvPr/>
        </p:nvSpPr>
        <p:spPr>
          <a:xfrm>
            <a:off x="7667636" y="642918"/>
            <a:ext cx="274100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0">
              <a:defRPr/>
            </a:pPr>
            <a:r>
              <a:rPr lang="fr-FR" b="1" dirty="0">
                <a:solidFill>
                  <a:srgbClr val="002060"/>
                </a:solidFill>
              </a:rPr>
              <a:t>4 MACRO-INDICATEURS</a:t>
            </a:r>
          </a:p>
        </p:txBody>
      </p:sp>
      <p:cxnSp>
        <p:nvCxnSpPr>
          <p:cNvPr id="56" name="55 Conector recto"/>
          <p:cNvCxnSpPr>
            <a:stCxn id="5" idx="6"/>
            <a:endCxn id="48" idx="2"/>
          </p:cNvCxnSpPr>
          <p:nvPr/>
        </p:nvCxnSpPr>
        <p:spPr>
          <a:xfrm flipV="1">
            <a:off x="2524125" y="1143001"/>
            <a:ext cx="2857500" cy="34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>
            <a:stCxn id="5" idx="5"/>
            <a:endCxn id="49" idx="2"/>
          </p:cNvCxnSpPr>
          <p:nvPr/>
        </p:nvCxnSpPr>
        <p:spPr>
          <a:xfrm rot="16200000" flipH="1">
            <a:off x="3523356" y="213412"/>
            <a:ext cx="888624" cy="2970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>
            <a:stCxn id="10" idx="6"/>
            <a:endCxn id="49" idx="2"/>
          </p:cNvCxnSpPr>
          <p:nvPr/>
        </p:nvCxnSpPr>
        <p:spPr>
          <a:xfrm flipV="1">
            <a:off x="2524126" y="2143114"/>
            <a:ext cx="2928933" cy="321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>
            <a:stCxn id="9" idx="6"/>
          </p:cNvCxnSpPr>
          <p:nvPr/>
        </p:nvCxnSpPr>
        <p:spPr>
          <a:xfrm>
            <a:off x="2524126" y="2106613"/>
            <a:ext cx="3071813" cy="1822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>
            <a:stCxn id="8" idx="5"/>
            <a:endCxn id="51" idx="1"/>
          </p:cNvCxnSpPr>
          <p:nvPr/>
        </p:nvCxnSpPr>
        <p:spPr>
          <a:xfrm rot="16200000" flipH="1">
            <a:off x="3023287" y="1356419"/>
            <a:ext cx="1993380" cy="3075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 flipV="1">
            <a:off x="2452689" y="4000501"/>
            <a:ext cx="3000375" cy="214313"/>
          </a:xfrm>
          <a:prstGeom prst="line">
            <a:avLst/>
          </a:prstGeom>
          <a:ln cmpd="dbl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"/>
          <p:cNvCxnSpPr>
            <a:endCxn id="51" idx="2"/>
          </p:cNvCxnSpPr>
          <p:nvPr/>
        </p:nvCxnSpPr>
        <p:spPr>
          <a:xfrm flipV="1">
            <a:off x="2666996" y="4143378"/>
            <a:ext cx="2786063" cy="1000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"/>
          <p:cNvCxnSpPr>
            <a:stCxn id="14" idx="6"/>
            <a:endCxn id="50" idx="2"/>
          </p:cNvCxnSpPr>
          <p:nvPr/>
        </p:nvCxnSpPr>
        <p:spPr>
          <a:xfrm>
            <a:off x="2595564" y="5179220"/>
            <a:ext cx="2857495" cy="35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>
            <a:endCxn id="50" idx="2"/>
          </p:cNvCxnSpPr>
          <p:nvPr/>
        </p:nvCxnSpPr>
        <p:spPr>
          <a:xfrm flipV="1">
            <a:off x="2595558" y="5214948"/>
            <a:ext cx="2857500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"/>
          <p:cNvCxnSpPr>
            <a:stCxn id="11" idx="5"/>
            <a:endCxn id="50" idx="2"/>
          </p:cNvCxnSpPr>
          <p:nvPr/>
        </p:nvCxnSpPr>
        <p:spPr>
          <a:xfrm rot="16200000" flipH="1">
            <a:off x="2773253" y="2535141"/>
            <a:ext cx="2388833" cy="2970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"/>
          <p:cNvCxnSpPr/>
          <p:nvPr/>
        </p:nvCxnSpPr>
        <p:spPr>
          <a:xfrm flipV="1">
            <a:off x="2595564" y="3857626"/>
            <a:ext cx="3000375" cy="214313"/>
          </a:xfrm>
          <a:prstGeom prst="line">
            <a:avLst/>
          </a:prstGeom>
          <a:ln cmpd="dbl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"/>
          <p:cNvCxnSpPr/>
          <p:nvPr/>
        </p:nvCxnSpPr>
        <p:spPr>
          <a:xfrm flipV="1">
            <a:off x="2452689" y="4143376"/>
            <a:ext cx="3000375" cy="214313"/>
          </a:xfrm>
          <a:prstGeom prst="line">
            <a:avLst/>
          </a:prstGeom>
          <a:ln cmpd="dbl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"/>
          <p:cNvCxnSpPr>
            <a:endCxn id="51" idx="2"/>
          </p:cNvCxnSpPr>
          <p:nvPr/>
        </p:nvCxnSpPr>
        <p:spPr>
          <a:xfrm flipV="1">
            <a:off x="2595564" y="4143379"/>
            <a:ext cx="2857495" cy="285747"/>
          </a:xfrm>
          <a:prstGeom prst="line">
            <a:avLst/>
          </a:prstGeom>
          <a:ln cmpd="dbl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>
            <a:stCxn id="34" idx="6"/>
            <a:endCxn id="43" idx="2"/>
          </p:cNvCxnSpPr>
          <p:nvPr/>
        </p:nvCxnSpPr>
        <p:spPr>
          <a:xfrm>
            <a:off x="2595564" y="5822158"/>
            <a:ext cx="2857495" cy="392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"/>
          <p:cNvCxnSpPr>
            <a:stCxn id="15" idx="6"/>
            <a:endCxn id="43" idx="2"/>
          </p:cNvCxnSpPr>
          <p:nvPr/>
        </p:nvCxnSpPr>
        <p:spPr>
          <a:xfrm>
            <a:off x="2595564" y="5679282"/>
            <a:ext cx="2857495" cy="535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"/>
          <p:cNvCxnSpPr>
            <a:endCxn id="43" idx="2"/>
          </p:cNvCxnSpPr>
          <p:nvPr/>
        </p:nvCxnSpPr>
        <p:spPr>
          <a:xfrm>
            <a:off x="2452688" y="4357688"/>
            <a:ext cx="3000370" cy="1857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recto"/>
          <p:cNvCxnSpPr>
            <a:stCxn id="7" idx="6"/>
            <a:endCxn id="43" idx="2"/>
          </p:cNvCxnSpPr>
          <p:nvPr/>
        </p:nvCxnSpPr>
        <p:spPr>
          <a:xfrm>
            <a:off x="2524126" y="1607344"/>
            <a:ext cx="2928933" cy="4607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 de flecha"/>
          <p:cNvCxnSpPr/>
          <p:nvPr/>
        </p:nvCxnSpPr>
        <p:spPr>
          <a:xfrm>
            <a:off x="6096000" y="1428750"/>
            <a:ext cx="1714500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93 Conector recto de flecha"/>
          <p:cNvCxnSpPr/>
          <p:nvPr/>
        </p:nvCxnSpPr>
        <p:spPr>
          <a:xfrm>
            <a:off x="6096001" y="2428875"/>
            <a:ext cx="1643063" cy="35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Conector recto de flecha"/>
          <p:cNvCxnSpPr/>
          <p:nvPr/>
        </p:nvCxnSpPr>
        <p:spPr>
          <a:xfrm flipV="1">
            <a:off x="6167439" y="3857628"/>
            <a:ext cx="1500187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97 Conector recto de flecha"/>
          <p:cNvCxnSpPr>
            <a:stCxn id="50" idx="6"/>
          </p:cNvCxnSpPr>
          <p:nvPr/>
        </p:nvCxnSpPr>
        <p:spPr>
          <a:xfrm flipV="1">
            <a:off x="6167434" y="4786324"/>
            <a:ext cx="1571625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99 Conector recto de flecha"/>
          <p:cNvCxnSpPr/>
          <p:nvPr/>
        </p:nvCxnSpPr>
        <p:spPr>
          <a:xfrm flipV="1">
            <a:off x="6310313" y="5643564"/>
            <a:ext cx="1928812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100 CuadroTexto"/>
          <p:cNvSpPr txBox="1"/>
          <p:nvPr/>
        </p:nvSpPr>
        <p:spPr>
          <a:xfrm>
            <a:off x="8810626" y="3000375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fr-FR" sz="28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b="1">
                <a:solidFill>
                  <a:schemeClr val="accent6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68656" name="101 CuadroTexto"/>
          <p:cNvSpPr txBox="1">
            <a:spLocks noChangeArrowheads="1"/>
          </p:cNvSpPr>
          <p:nvPr/>
        </p:nvSpPr>
        <p:spPr bwMode="auto">
          <a:xfrm>
            <a:off x="5595939" y="928689"/>
            <a:ext cx="389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r-FR" b="1"/>
              <a:t>%</a:t>
            </a:r>
          </a:p>
        </p:txBody>
      </p:sp>
      <p:sp>
        <p:nvSpPr>
          <p:cNvPr id="68657" name="102 CuadroTexto"/>
          <p:cNvSpPr txBox="1">
            <a:spLocks noChangeArrowheads="1"/>
          </p:cNvSpPr>
          <p:nvPr/>
        </p:nvSpPr>
        <p:spPr bwMode="auto">
          <a:xfrm>
            <a:off x="5667375" y="3929063"/>
            <a:ext cx="389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r-FR" b="1" dirty="0"/>
              <a:t>%</a:t>
            </a:r>
          </a:p>
        </p:txBody>
      </p:sp>
      <p:sp>
        <p:nvSpPr>
          <p:cNvPr id="68658" name="103 CuadroTexto"/>
          <p:cNvSpPr txBox="1">
            <a:spLocks noChangeArrowheads="1"/>
          </p:cNvSpPr>
          <p:nvPr/>
        </p:nvSpPr>
        <p:spPr bwMode="auto">
          <a:xfrm>
            <a:off x="5667375" y="5072063"/>
            <a:ext cx="389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r-FR" b="1" dirty="0"/>
              <a:t>%</a:t>
            </a:r>
          </a:p>
        </p:txBody>
      </p:sp>
      <p:sp>
        <p:nvSpPr>
          <p:cNvPr id="68659" name="104 CuadroTexto"/>
          <p:cNvSpPr txBox="1">
            <a:spLocks noChangeArrowheads="1"/>
          </p:cNvSpPr>
          <p:nvPr/>
        </p:nvSpPr>
        <p:spPr bwMode="auto">
          <a:xfrm>
            <a:off x="5667376" y="1928814"/>
            <a:ext cx="389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r-FR" b="1"/>
              <a:t>%</a:t>
            </a:r>
          </a:p>
        </p:txBody>
      </p:sp>
      <p:sp>
        <p:nvSpPr>
          <p:cNvPr id="68660" name="105 CuadroTexto"/>
          <p:cNvSpPr txBox="1">
            <a:spLocks noChangeArrowheads="1"/>
          </p:cNvSpPr>
          <p:nvPr/>
        </p:nvSpPr>
        <p:spPr bwMode="auto">
          <a:xfrm>
            <a:off x="5667375" y="6049964"/>
            <a:ext cx="641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fr-FR" b="1" dirty="0"/>
              <a:t>%</a:t>
            </a:r>
          </a:p>
        </p:txBody>
      </p:sp>
      <p:sp>
        <p:nvSpPr>
          <p:cNvPr id="68661" name="106 CuadroTexto"/>
          <p:cNvSpPr txBox="1">
            <a:spLocks noChangeArrowheads="1"/>
          </p:cNvSpPr>
          <p:nvPr/>
        </p:nvSpPr>
        <p:spPr bwMode="auto">
          <a:xfrm>
            <a:off x="5453059" y="4429132"/>
            <a:ext cx="7327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r-FR" sz="1600" b="1" dirty="0"/>
              <a:t>Trafic</a:t>
            </a:r>
            <a:endParaRPr lang="fr-FR" sz="1400" b="1" dirty="0"/>
          </a:p>
        </p:txBody>
      </p:sp>
      <p:sp>
        <p:nvSpPr>
          <p:cNvPr id="68662" name="107 CuadroTexto"/>
          <p:cNvSpPr txBox="1">
            <a:spLocks noChangeArrowheads="1"/>
          </p:cNvSpPr>
          <p:nvPr/>
        </p:nvSpPr>
        <p:spPr bwMode="auto">
          <a:xfrm>
            <a:off x="5172076" y="1428750"/>
            <a:ext cx="1176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r-FR" sz="1600" b="1"/>
              <a:t>Internautes</a:t>
            </a:r>
          </a:p>
        </p:txBody>
      </p:sp>
      <p:sp>
        <p:nvSpPr>
          <p:cNvPr id="68663" name="108 CuadroTexto"/>
          <p:cNvSpPr txBox="1">
            <a:spLocks noChangeArrowheads="1"/>
          </p:cNvSpPr>
          <p:nvPr/>
        </p:nvSpPr>
        <p:spPr bwMode="auto">
          <a:xfrm>
            <a:off x="5310182" y="2428868"/>
            <a:ext cx="11288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r-FR" sz="1600" b="1" dirty="0"/>
              <a:t>Contenus</a:t>
            </a:r>
            <a:endParaRPr lang="fr-FR" sz="1400" b="1" dirty="0"/>
          </a:p>
        </p:txBody>
      </p:sp>
      <p:cxnSp>
        <p:nvCxnSpPr>
          <p:cNvPr id="114" name="113 Conector recto"/>
          <p:cNvCxnSpPr>
            <a:stCxn id="13" idx="6"/>
            <a:endCxn id="49" idx="2"/>
          </p:cNvCxnSpPr>
          <p:nvPr/>
        </p:nvCxnSpPr>
        <p:spPr>
          <a:xfrm flipV="1">
            <a:off x="2524126" y="2143115"/>
            <a:ext cx="2928933" cy="1035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65" name="114 CuadroTexto"/>
          <p:cNvSpPr txBox="1">
            <a:spLocks noChangeArrowheads="1"/>
          </p:cNvSpPr>
          <p:nvPr/>
        </p:nvSpPr>
        <p:spPr bwMode="auto">
          <a:xfrm>
            <a:off x="5381621" y="6519862"/>
            <a:ext cx="9476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r-FR" sz="1600" b="1" dirty="0"/>
              <a:t>Indexes</a:t>
            </a:r>
            <a:endParaRPr lang="fr-FR" sz="1400" b="1" dirty="0"/>
          </a:p>
        </p:txBody>
      </p:sp>
      <p:sp>
        <p:nvSpPr>
          <p:cNvPr id="68666" name="117 CuadroTexto"/>
          <p:cNvSpPr txBox="1">
            <a:spLocks noChangeArrowheads="1"/>
          </p:cNvSpPr>
          <p:nvPr/>
        </p:nvSpPr>
        <p:spPr bwMode="auto">
          <a:xfrm>
            <a:off x="5310183" y="5500702"/>
            <a:ext cx="11544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r-FR" sz="1600" b="1" dirty="0"/>
              <a:t>Interfaces</a:t>
            </a:r>
            <a:endParaRPr lang="fr-FR" sz="1400" b="1" dirty="0"/>
          </a:p>
        </p:txBody>
      </p:sp>
      <p:sp>
        <p:nvSpPr>
          <p:cNvPr id="121" name="120 Elipse"/>
          <p:cNvSpPr/>
          <p:nvPr/>
        </p:nvSpPr>
        <p:spPr>
          <a:xfrm>
            <a:off x="5453059" y="2786059"/>
            <a:ext cx="714375" cy="714375"/>
          </a:xfrm>
          <a:prstGeom prst="ellipse">
            <a:avLst/>
          </a:prstGeom>
          <a:noFill/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sp>
        <p:nvSpPr>
          <p:cNvPr id="68668" name="121 CuadroTexto"/>
          <p:cNvSpPr txBox="1">
            <a:spLocks noChangeArrowheads="1"/>
          </p:cNvSpPr>
          <p:nvPr/>
        </p:nvSpPr>
        <p:spPr bwMode="auto">
          <a:xfrm>
            <a:off x="5810250" y="3643314"/>
            <a:ext cx="46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fr-FR"/>
              <a:t> </a:t>
            </a:r>
          </a:p>
        </p:txBody>
      </p:sp>
      <p:sp>
        <p:nvSpPr>
          <p:cNvPr id="68669" name="123 CuadroTexto"/>
          <p:cNvSpPr txBox="1">
            <a:spLocks noChangeArrowheads="1"/>
          </p:cNvSpPr>
          <p:nvPr/>
        </p:nvSpPr>
        <p:spPr bwMode="auto">
          <a:xfrm>
            <a:off x="5381621" y="3429000"/>
            <a:ext cx="9124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r-FR" sz="1600" b="1" dirty="0"/>
              <a:t>Usages</a:t>
            </a:r>
            <a:endParaRPr lang="fr-FR" sz="1400" b="1" dirty="0"/>
          </a:p>
        </p:txBody>
      </p:sp>
      <p:sp>
        <p:nvSpPr>
          <p:cNvPr id="68670" name="127 CuadroTexto"/>
          <p:cNvSpPr txBox="1">
            <a:spLocks noChangeArrowheads="1"/>
          </p:cNvSpPr>
          <p:nvPr/>
        </p:nvSpPr>
        <p:spPr bwMode="auto">
          <a:xfrm>
            <a:off x="5667376" y="2928939"/>
            <a:ext cx="389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r-FR" b="1"/>
              <a:t>%</a:t>
            </a:r>
          </a:p>
        </p:txBody>
      </p:sp>
      <p:cxnSp>
        <p:nvCxnSpPr>
          <p:cNvPr id="130" name="129 Conector recto"/>
          <p:cNvCxnSpPr>
            <a:stCxn id="6" idx="6"/>
          </p:cNvCxnSpPr>
          <p:nvPr/>
        </p:nvCxnSpPr>
        <p:spPr>
          <a:xfrm>
            <a:off x="2524126" y="1393032"/>
            <a:ext cx="2928933" cy="1893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133 Conector recto"/>
          <p:cNvCxnSpPr/>
          <p:nvPr/>
        </p:nvCxnSpPr>
        <p:spPr>
          <a:xfrm flipV="1">
            <a:off x="2452689" y="3286125"/>
            <a:ext cx="3000375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135 Conector recto"/>
          <p:cNvCxnSpPr>
            <a:stCxn id="16" idx="6"/>
          </p:cNvCxnSpPr>
          <p:nvPr/>
        </p:nvCxnSpPr>
        <p:spPr>
          <a:xfrm flipV="1">
            <a:off x="2595564" y="3286124"/>
            <a:ext cx="2928933" cy="1535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65 Elipse"/>
          <p:cNvSpPr/>
          <p:nvPr/>
        </p:nvSpPr>
        <p:spPr>
          <a:xfrm>
            <a:off x="8596331" y="5429265"/>
            <a:ext cx="785813" cy="428625"/>
          </a:xfrm>
          <a:prstGeom prst="ellipse">
            <a:avLst/>
          </a:prstGeom>
          <a:noFill/>
          <a:ln w="762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0" name="69 Elipse"/>
          <p:cNvSpPr/>
          <p:nvPr/>
        </p:nvSpPr>
        <p:spPr>
          <a:xfrm>
            <a:off x="8596313" y="1500188"/>
            <a:ext cx="857250" cy="571500"/>
          </a:xfrm>
          <a:prstGeom prst="ellipse">
            <a:avLst/>
          </a:prstGeom>
          <a:noFill/>
          <a:ln w="762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8667750" y="1500189"/>
            <a:ext cx="7254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fr-FR" sz="2800" b="1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fr-FR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2" name="71 CuadroTexto"/>
          <p:cNvSpPr txBox="1"/>
          <p:nvPr/>
        </p:nvSpPr>
        <p:spPr>
          <a:xfrm>
            <a:off x="8524893" y="3714753"/>
            <a:ext cx="10567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PUISSANCE</a:t>
            </a:r>
          </a:p>
        </p:txBody>
      </p:sp>
      <p:sp>
        <p:nvSpPr>
          <p:cNvPr id="74" name="73 CuadroTexto"/>
          <p:cNvSpPr txBox="1"/>
          <p:nvPr/>
        </p:nvSpPr>
        <p:spPr>
          <a:xfrm>
            <a:off x="8453455" y="2071679"/>
            <a:ext cx="134735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CAPACITÉ</a:t>
            </a:r>
          </a:p>
        </p:txBody>
      </p:sp>
      <p:sp>
        <p:nvSpPr>
          <p:cNvPr id="76" name="75 CuadroTexto"/>
          <p:cNvSpPr txBox="1"/>
          <p:nvPr/>
        </p:nvSpPr>
        <p:spPr>
          <a:xfrm>
            <a:off x="8453455" y="4786323"/>
            <a:ext cx="139012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GRADIENT</a:t>
            </a:r>
          </a:p>
        </p:txBody>
      </p:sp>
      <p:sp>
        <p:nvSpPr>
          <p:cNvPr id="91" name="90 Elipse"/>
          <p:cNvSpPr/>
          <p:nvPr/>
        </p:nvSpPr>
        <p:spPr>
          <a:xfrm>
            <a:off x="8239125" y="2928938"/>
            <a:ext cx="1785938" cy="723900"/>
          </a:xfrm>
          <a:prstGeom prst="ellipse">
            <a:avLst/>
          </a:prstGeom>
          <a:noFill/>
          <a:ln w="762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2" name="111 Conector recto de flecha"/>
          <p:cNvCxnSpPr/>
          <p:nvPr/>
        </p:nvCxnSpPr>
        <p:spPr>
          <a:xfrm>
            <a:off x="6310313" y="3214689"/>
            <a:ext cx="1357312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77 CuadroTexto"/>
          <p:cNvSpPr txBox="1"/>
          <p:nvPr/>
        </p:nvSpPr>
        <p:spPr>
          <a:xfrm>
            <a:off x="4167189" y="1143000"/>
            <a:ext cx="31290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fr-FR" b="1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83" name="82 CuadroTexto"/>
          <p:cNvSpPr txBox="1"/>
          <p:nvPr/>
        </p:nvSpPr>
        <p:spPr>
          <a:xfrm>
            <a:off x="4167189" y="3143250"/>
            <a:ext cx="5619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fr-FR" b="1">
                <a:solidFill>
                  <a:schemeClr val="accent1">
                    <a:lumMod val="75000"/>
                  </a:schemeClr>
                </a:solidFill>
              </a:rPr>
              <a:t>11</a:t>
            </a:r>
          </a:p>
        </p:txBody>
      </p:sp>
      <p:sp>
        <p:nvSpPr>
          <p:cNvPr id="85" name="84 CuadroTexto"/>
          <p:cNvSpPr txBox="1"/>
          <p:nvPr/>
        </p:nvSpPr>
        <p:spPr>
          <a:xfrm>
            <a:off x="4024314" y="4000500"/>
            <a:ext cx="56938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fr-FR" b="1">
                <a:solidFill>
                  <a:schemeClr val="accent1">
                    <a:lumMod val="75000"/>
                  </a:schemeClr>
                </a:solidFill>
              </a:rPr>
              <a:t>316</a:t>
            </a:r>
          </a:p>
        </p:txBody>
      </p:sp>
      <p:sp>
        <p:nvSpPr>
          <p:cNvPr id="87" name="86 CuadroTexto"/>
          <p:cNvSpPr txBox="1"/>
          <p:nvPr/>
        </p:nvSpPr>
        <p:spPr>
          <a:xfrm>
            <a:off x="4095736" y="1928803"/>
            <a:ext cx="44114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13</a:t>
            </a:r>
          </a:p>
        </p:txBody>
      </p:sp>
      <p:sp>
        <p:nvSpPr>
          <p:cNvPr id="89" name="88 CuadroTexto"/>
          <p:cNvSpPr txBox="1"/>
          <p:nvPr/>
        </p:nvSpPr>
        <p:spPr>
          <a:xfrm>
            <a:off x="4095736" y="4857760"/>
            <a:ext cx="633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23</a:t>
            </a:r>
          </a:p>
        </p:txBody>
      </p:sp>
      <p:sp>
        <p:nvSpPr>
          <p:cNvPr id="93" name="92 CuadroTexto"/>
          <p:cNvSpPr txBox="1"/>
          <p:nvPr/>
        </p:nvSpPr>
        <p:spPr>
          <a:xfrm>
            <a:off x="4238626" y="6072189"/>
            <a:ext cx="31290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fr-FR" b="1">
                <a:solidFill>
                  <a:schemeClr val="accent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97" name="96 Elipse"/>
          <p:cNvSpPr/>
          <p:nvPr/>
        </p:nvSpPr>
        <p:spPr>
          <a:xfrm>
            <a:off x="8667768" y="4286257"/>
            <a:ext cx="785812" cy="428625"/>
          </a:xfrm>
          <a:prstGeom prst="ellipse">
            <a:avLst/>
          </a:prstGeom>
          <a:noFill/>
          <a:ln w="762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9" name="98 CuadroTexto"/>
          <p:cNvSpPr txBox="1"/>
          <p:nvPr/>
        </p:nvSpPr>
        <p:spPr>
          <a:xfrm>
            <a:off x="8167703" y="5857892"/>
            <a:ext cx="190308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PRODUCTIVITÉ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293186B-9CD6-4818-BD20-3814368EB1C5}"/>
              </a:ext>
            </a:extLst>
          </p:cNvPr>
          <p:cNvSpPr txBox="1"/>
          <p:nvPr/>
        </p:nvSpPr>
        <p:spPr>
          <a:xfrm>
            <a:off x="9393239" y="-88444"/>
            <a:ext cx="1031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sz="5400" b="1" dirty="0"/>
              <a:t>V1</a:t>
            </a:r>
            <a:endParaRPr lang="es-E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64"/>
    </mc:Choice>
    <mc:Fallback xmlns="">
      <p:transition spd="slow" advTm="5216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44DB485-6E65-457B-8D29-1D29D9D6E5CE}"/>
              </a:ext>
            </a:extLst>
          </p:cNvPr>
          <p:cNvSpPr txBox="1"/>
          <p:nvPr/>
        </p:nvSpPr>
        <p:spPr>
          <a:xfrm>
            <a:off x="3359696" y="146685"/>
            <a:ext cx="3741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sz="3200" b="1" dirty="0"/>
              <a:t>LE CONCEPT V3</a:t>
            </a:r>
            <a:endParaRPr lang="es-ES" sz="3200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C4B19EB-B75E-4C9A-ABE2-DD9378C84698}"/>
              </a:ext>
            </a:extLst>
          </p:cNvPr>
          <p:cNvSpPr txBox="1"/>
          <p:nvPr/>
        </p:nvSpPr>
        <p:spPr>
          <a:xfrm>
            <a:off x="271253" y="774401"/>
            <a:ext cx="8579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 dirty="0"/>
              <a:t>La méthode est une </a:t>
            </a:r>
            <a:r>
              <a:rPr lang="fr-FR" b="1" dirty="0"/>
              <a:t>approximation indirecte </a:t>
            </a:r>
            <a:r>
              <a:rPr lang="fr-FR" dirty="0"/>
              <a:t>aux 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contenus</a:t>
            </a:r>
          </a:p>
          <a:p>
            <a:pPr algn="l" rtl="0"/>
            <a:r>
              <a:rPr lang="fr-FR" dirty="0"/>
              <a:t>sur la base de l'observation: </a:t>
            </a:r>
          </a:p>
          <a:p>
            <a:pPr algn="l" rtl="0"/>
            <a:r>
              <a:rPr lang="fr-FR" b="1" dirty="0"/>
              <a:t>productivité des contenus toujours dans une fenêtre 0,5 ---- 2</a:t>
            </a:r>
            <a:r>
              <a:rPr lang="fr-FR" dirty="0"/>
              <a:t>.</a:t>
            </a:r>
          </a:p>
          <a:p>
            <a:pPr algn="l" rtl="0"/>
            <a:endParaRPr lang="fr-FR" dirty="0"/>
          </a:p>
          <a:p>
            <a:pPr algn="l" rtl="0"/>
            <a:r>
              <a:rPr lang="fr-FR" dirty="0"/>
              <a:t>suggère l'existence d'une sorte de relation</a:t>
            </a:r>
            <a:r>
              <a:rPr lang="fr-FR" b="1" dirty="0"/>
              <a:t> économique</a:t>
            </a:r>
            <a:r>
              <a:rPr lang="fr-FR" dirty="0"/>
              <a:t>, </a:t>
            </a:r>
            <a:r>
              <a:rPr lang="fr-FR" u="sng" dirty="0"/>
              <a:t>pour chaque langue,</a:t>
            </a:r>
            <a:r>
              <a:rPr lang="fr-FR" dirty="0"/>
              <a:t> </a:t>
            </a:r>
          </a:p>
          <a:p>
            <a:pPr algn="l" rtl="0"/>
            <a:endParaRPr lang="fr-FR" dirty="0"/>
          </a:p>
          <a:p>
            <a:pPr algn="l" rtl="0"/>
            <a:r>
              <a:rPr lang="fr-FR" b="1" dirty="0"/>
              <a:t>DEMANDE </a:t>
            </a:r>
            <a:r>
              <a:rPr lang="fr-FR" dirty="0"/>
              <a:t>(locuteurs connectés)                                       </a:t>
            </a:r>
            <a:r>
              <a:rPr lang="fr-FR" b="1" dirty="0"/>
              <a:t>OFFRE </a:t>
            </a:r>
            <a:r>
              <a:rPr lang="fr-FR" dirty="0"/>
              <a:t>(Contenus)</a:t>
            </a:r>
          </a:p>
          <a:p>
            <a:pPr algn="l" rtl="0"/>
            <a:endParaRPr lang="fr-FR" dirty="0"/>
          </a:p>
          <a:p>
            <a:pPr algn="ctr" rtl="0"/>
            <a:r>
              <a:rPr lang="fr-FR" dirty="0"/>
              <a:t>Quand le nombre de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locuteurs connectés </a:t>
            </a:r>
            <a:r>
              <a:rPr lang="fr-FR" dirty="0"/>
              <a:t>croît</a:t>
            </a:r>
          </a:p>
          <a:p>
            <a:pPr algn="ctr"/>
            <a:r>
              <a:rPr lang="fr-FR" dirty="0"/>
              <a:t>le nombre de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contenus </a:t>
            </a:r>
            <a:r>
              <a:rPr lang="fr-FR" dirty="0"/>
              <a:t>croît </a:t>
            </a:r>
          </a:p>
          <a:p>
            <a:pPr algn="ctr"/>
            <a:r>
              <a:rPr lang="fr-FR" dirty="0"/>
              <a:t>dans </a:t>
            </a:r>
            <a:r>
              <a:rPr lang="fr-FR" b="1" dirty="0"/>
              <a:t>plus ou moins </a:t>
            </a:r>
            <a:r>
              <a:rPr lang="fr-FR" dirty="0"/>
              <a:t>la même proportion.</a:t>
            </a:r>
          </a:p>
          <a:p>
            <a:pPr algn="l" rtl="0"/>
            <a:endParaRPr lang="fr-FR" dirty="0"/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D61F0D6D-2CD8-4B16-A0E9-BB9DF681924B}"/>
              </a:ext>
            </a:extLst>
          </p:cNvPr>
          <p:cNvSpPr/>
          <p:nvPr/>
        </p:nvSpPr>
        <p:spPr>
          <a:xfrm>
            <a:off x="5006823" y="23631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03B55C41-5472-45FF-B338-9358E95CABF1}"/>
              </a:ext>
            </a:extLst>
          </p:cNvPr>
          <p:cNvSpPr/>
          <p:nvPr/>
        </p:nvSpPr>
        <p:spPr>
          <a:xfrm rot="10800000">
            <a:off x="3860083" y="236311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47DF441-1BDD-459F-B8F3-F31161750C7F}"/>
              </a:ext>
            </a:extLst>
          </p:cNvPr>
          <p:cNvCxnSpPr>
            <a:cxnSpLocks/>
          </p:cNvCxnSpPr>
          <p:nvPr/>
        </p:nvCxnSpPr>
        <p:spPr>
          <a:xfrm flipH="1" flipV="1">
            <a:off x="9019369" y="1484784"/>
            <a:ext cx="177898" cy="2439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44BC7AC-4A2E-4185-A811-77ABA6E2AC80}"/>
              </a:ext>
            </a:extLst>
          </p:cNvPr>
          <p:cNvCxnSpPr>
            <a:cxnSpLocks/>
          </p:cNvCxnSpPr>
          <p:nvPr/>
        </p:nvCxnSpPr>
        <p:spPr>
          <a:xfrm flipV="1">
            <a:off x="9215021" y="3913722"/>
            <a:ext cx="2951567" cy="10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>
            <a:extLst>
              <a:ext uri="{FF2B5EF4-FFF2-40B4-BE49-F238E27FC236}">
                <a16:creationId xmlns:a16="http://schemas.microsoft.com/office/drawing/2014/main" id="{6882414C-EB96-42E2-8826-C15ACFB72371}"/>
              </a:ext>
            </a:extLst>
          </p:cNvPr>
          <p:cNvSpPr/>
          <p:nvPr/>
        </p:nvSpPr>
        <p:spPr>
          <a:xfrm>
            <a:off x="9169302" y="3913722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E5AF3A5-90B3-49B8-86AA-A9D8278FDD55}"/>
              </a:ext>
            </a:extLst>
          </p:cNvPr>
          <p:cNvSpPr txBox="1"/>
          <p:nvPr/>
        </p:nvSpPr>
        <p:spPr>
          <a:xfrm>
            <a:off x="10600415" y="3913722"/>
            <a:ext cx="16001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sz="1200" dirty="0">
                <a:solidFill>
                  <a:srgbClr val="0070C0"/>
                </a:solidFill>
              </a:rPr>
              <a:t>Locuteurs connectés</a:t>
            </a:r>
            <a:endParaRPr lang="es-ES" sz="1200" dirty="0">
              <a:solidFill>
                <a:srgbClr val="0070C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0298507-4720-4A42-B90C-C1CF3FE2D25F}"/>
              </a:ext>
            </a:extLst>
          </p:cNvPr>
          <p:cNvSpPr txBox="1"/>
          <p:nvPr/>
        </p:nvSpPr>
        <p:spPr>
          <a:xfrm>
            <a:off x="8544262" y="1066488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sz="1400" dirty="0">
                <a:solidFill>
                  <a:srgbClr val="0070C0"/>
                </a:solidFill>
              </a:rPr>
              <a:t>Contenus</a:t>
            </a:r>
            <a:endParaRPr lang="es-ES" sz="1400" dirty="0">
              <a:solidFill>
                <a:srgbClr val="0070C0"/>
              </a:solidFill>
            </a:endParaRP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B6B33E8B-0935-4C91-8913-A4B0B6433D78}"/>
              </a:ext>
            </a:extLst>
          </p:cNvPr>
          <p:cNvSpPr/>
          <p:nvPr/>
        </p:nvSpPr>
        <p:spPr>
          <a:xfrm>
            <a:off x="9215021" y="2944277"/>
            <a:ext cx="2670848" cy="979653"/>
          </a:xfrm>
          <a:custGeom>
            <a:avLst/>
            <a:gdLst>
              <a:gd name="connsiteX0" fmla="*/ 0 w 2663301"/>
              <a:gd name="connsiteY0" fmla="*/ 1979720 h 1979720"/>
              <a:gd name="connsiteX1" fmla="*/ 2006353 w 2663301"/>
              <a:gd name="connsiteY1" fmla="*/ 266330 h 1979720"/>
              <a:gd name="connsiteX2" fmla="*/ 2663301 w 2663301"/>
              <a:gd name="connsiteY2" fmla="*/ 17755 h 1979720"/>
              <a:gd name="connsiteX3" fmla="*/ 2663301 w 2663301"/>
              <a:gd name="connsiteY3" fmla="*/ 17755 h 1979720"/>
              <a:gd name="connsiteX4" fmla="*/ 2654423 w 2663301"/>
              <a:gd name="connsiteY4" fmla="*/ 17755 h 1979720"/>
              <a:gd name="connsiteX5" fmla="*/ 2627790 w 2663301"/>
              <a:gd name="connsiteY5" fmla="*/ 0 h 197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3301" h="1979720">
                <a:moveTo>
                  <a:pt x="0" y="1979720"/>
                </a:moveTo>
                <a:cubicBezTo>
                  <a:pt x="781235" y="1286522"/>
                  <a:pt x="1562470" y="593324"/>
                  <a:pt x="2006353" y="266330"/>
                </a:cubicBezTo>
                <a:cubicBezTo>
                  <a:pt x="2450236" y="-60664"/>
                  <a:pt x="2663301" y="17755"/>
                  <a:pt x="2663301" y="17755"/>
                </a:cubicBezTo>
                <a:lnTo>
                  <a:pt x="2663301" y="17755"/>
                </a:lnTo>
                <a:cubicBezTo>
                  <a:pt x="2661821" y="17755"/>
                  <a:pt x="2660341" y="20714"/>
                  <a:pt x="2654423" y="17755"/>
                </a:cubicBezTo>
                <a:cubicBezTo>
                  <a:pt x="2648505" y="14796"/>
                  <a:pt x="2638147" y="7398"/>
                  <a:pt x="2627790" y="0"/>
                </a:cubicBezTo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05D4A203-01A4-4CC8-959B-3B15E1D8D17D}"/>
              </a:ext>
            </a:extLst>
          </p:cNvPr>
          <p:cNvSpPr/>
          <p:nvPr/>
        </p:nvSpPr>
        <p:spPr>
          <a:xfrm>
            <a:off x="9188388" y="1704513"/>
            <a:ext cx="1997476" cy="2210539"/>
          </a:xfrm>
          <a:custGeom>
            <a:avLst/>
            <a:gdLst>
              <a:gd name="connsiteX0" fmla="*/ 0 w 1997476"/>
              <a:gd name="connsiteY0" fmla="*/ 2210539 h 2210539"/>
              <a:gd name="connsiteX1" fmla="*/ 1651247 w 1997476"/>
              <a:gd name="connsiteY1" fmla="*/ 452761 h 2210539"/>
              <a:gd name="connsiteX2" fmla="*/ 1988598 w 1997476"/>
              <a:gd name="connsiteY2" fmla="*/ 0 h 2210539"/>
              <a:gd name="connsiteX3" fmla="*/ 1988598 w 1997476"/>
              <a:gd name="connsiteY3" fmla="*/ 0 h 2210539"/>
              <a:gd name="connsiteX4" fmla="*/ 1997476 w 1997476"/>
              <a:gd name="connsiteY4" fmla="*/ 0 h 22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7476" h="2210539">
                <a:moveTo>
                  <a:pt x="0" y="2210539"/>
                </a:moveTo>
                <a:cubicBezTo>
                  <a:pt x="659907" y="1515861"/>
                  <a:pt x="1319814" y="821184"/>
                  <a:pt x="1651247" y="452761"/>
                </a:cubicBezTo>
                <a:cubicBezTo>
                  <a:pt x="1982680" y="84338"/>
                  <a:pt x="1988598" y="0"/>
                  <a:pt x="1988598" y="0"/>
                </a:cubicBezTo>
                <a:lnTo>
                  <a:pt x="1988598" y="0"/>
                </a:lnTo>
                <a:lnTo>
                  <a:pt x="1997476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51CC9A7-649C-48A8-A37E-2D86BE9C5FD0}"/>
              </a:ext>
            </a:extLst>
          </p:cNvPr>
          <p:cNvCxnSpPr>
            <a:cxnSpLocks/>
          </p:cNvCxnSpPr>
          <p:nvPr/>
        </p:nvCxnSpPr>
        <p:spPr>
          <a:xfrm flipV="1">
            <a:off x="9215021" y="2283781"/>
            <a:ext cx="2308195" cy="164015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A2166B94-21B4-480E-87FF-F05823AE71DE}"/>
              </a:ext>
            </a:extLst>
          </p:cNvPr>
          <p:cNvSpPr txBox="1"/>
          <p:nvPr/>
        </p:nvSpPr>
        <p:spPr>
          <a:xfrm>
            <a:off x="11476518" y="203843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dirty="0"/>
              <a:t>=1</a:t>
            </a:r>
            <a:endParaRPr lang="es-ES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477781A-352C-4FCF-85A4-D7508E50681D}"/>
              </a:ext>
            </a:extLst>
          </p:cNvPr>
          <p:cNvSpPr txBox="1"/>
          <p:nvPr/>
        </p:nvSpPr>
        <p:spPr>
          <a:xfrm>
            <a:off x="11144518" y="140085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dirty="0"/>
              <a:t>&gt; 1</a:t>
            </a:r>
            <a:endParaRPr lang="es-ES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1716AF6-787C-448A-8533-8CF1FE339C59}"/>
              </a:ext>
            </a:extLst>
          </p:cNvPr>
          <p:cNvSpPr txBox="1"/>
          <p:nvPr/>
        </p:nvSpPr>
        <p:spPr>
          <a:xfrm>
            <a:off x="11696588" y="2949825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dirty="0"/>
              <a:t>&lt; 1</a:t>
            </a:r>
            <a:endParaRPr lang="es-E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C84C50-4B68-4856-9E2A-FEA94253A0C0}"/>
              </a:ext>
            </a:extLst>
          </p:cNvPr>
          <p:cNvSpPr/>
          <p:nvPr/>
        </p:nvSpPr>
        <p:spPr>
          <a:xfrm>
            <a:off x="1204100" y="4052221"/>
            <a:ext cx="7904389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fr-FR" b="1" dirty="0"/>
              <a:t>La modulation "plus ou moins" </a:t>
            </a:r>
            <a:r>
              <a:rPr lang="fr-FR" dirty="0"/>
              <a:t>dépend de:</a:t>
            </a:r>
          </a:p>
          <a:p>
            <a:pPr marL="285750" indent="-285750" algn="l" rtl="0">
              <a:buFontTx/>
              <a:buChar char="-"/>
            </a:pPr>
            <a:r>
              <a:rPr lang="fr-FR" dirty="0"/>
              <a:t>Nombre de </a:t>
            </a:r>
            <a:r>
              <a:rPr lang="fr-FR" b="1" dirty="0"/>
              <a:t>locuteurs L2 connectés</a:t>
            </a:r>
            <a:endParaRPr lang="fr-FR" dirty="0"/>
          </a:p>
          <a:p>
            <a:pPr marL="285750" indent="-285750" algn="l" rtl="0">
              <a:buFontTx/>
              <a:buChar char="-"/>
            </a:pPr>
            <a:r>
              <a:rPr lang="fr-FR" dirty="0"/>
              <a:t>Volume de </a:t>
            </a:r>
            <a:r>
              <a:rPr lang="fr-FR" b="1" dirty="0"/>
              <a:t>trafic Internet dans le pays du locuteur </a:t>
            </a:r>
            <a:r>
              <a:rPr lang="fr-FR" dirty="0"/>
              <a:t>caractérisé par </a:t>
            </a:r>
            <a:r>
              <a:rPr lang="fr-FR" i="1" dirty="0"/>
              <a:t>tarifs,</a:t>
            </a:r>
            <a:r>
              <a:rPr lang="fr-FR" dirty="0"/>
              <a:t> </a:t>
            </a:r>
            <a:r>
              <a:rPr lang="fr-FR" i="1" dirty="0"/>
              <a:t>littératie numérique,</a:t>
            </a:r>
            <a:r>
              <a:rPr lang="fr-FR" dirty="0"/>
              <a:t> </a:t>
            </a:r>
            <a:r>
              <a:rPr lang="fr-FR" i="1" dirty="0"/>
              <a:t>culture</a:t>
            </a:r>
            <a:r>
              <a:rPr lang="fr-FR" dirty="0"/>
              <a:t>…</a:t>
            </a:r>
          </a:p>
          <a:p>
            <a:pPr marL="285750" indent="-285750" algn="l" rtl="0">
              <a:buFontTx/>
              <a:buChar char="-"/>
            </a:pPr>
            <a:r>
              <a:rPr lang="fr-FR" b="1" dirty="0"/>
              <a:t>Abonnements </a:t>
            </a:r>
            <a:r>
              <a:rPr lang="fr-FR" dirty="0"/>
              <a:t>aux réseaux sociaux et autres applications</a:t>
            </a:r>
          </a:p>
          <a:p>
            <a:pPr marL="285750" indent="-285750" algn="l" rtl="0">
              <a:buFontTx/>
              <a:buChar char="-"/>
            </a:pPr>
            <a:r>
              <a:rPr lang="fr-FR" b="1" dirty="0"/>
              <a:t>Support technologique </a:t>
            </a:r>
            <a:r>
              <a:rPr lang="fr-FR" dirty="0"/>
              <a:t>pour la langue, et sa présence dans les </a:t>
            </a:r>
            <a:r>
              <a:rPr lang="fr-FR" i="1" dirty="0"/>
              <a:t>interfaces d’applications et programme de traduction en ligne</a:t>
            </a:r>
            <a:endParaRPr lang="fr-FR" dirty="0"/>
          </a:p>
          <a:p>
            <a:pPr marL="285750" indent="-285750" algn="l" rtl="0">
              <a:buFontTx/>
              <a:buChar char="-"/>
            </a:pPr>
            <a:r>
              <a:rPr lang="fr-FR" dirty="0"/>
              <a:t>Les progrès du pays du locuteur en termes de </a:t>
            </a:r>
            <a:r>
              <a:rPr lang="fr-FR" b="1" dirty="0"/>
              <a:t>société de l'information </a:t>
            </a:r>
            <a:r>
              <a:rPr lang="fr-FR" dirty="0"/>
              <a:t>(</a:t>
            </a:r>
            <a:r>
              <a:rPr lang="fr-FR" i="1" dirty="0"/>
              <a:t>commerce électronique,</a:t>
            </a:r>
            <a:r>
              <a:rPr lang="fr-FR" dirty="0"/>
              <a:t> </a:t>
            </a:r>
            <a:r>
              <a:rPr lang="fr-FR" i="1" dirty="0"/>
              <a:t>vote en ligne,</a:t>
            </a:r>
            <a:r>
              <a:rPr lang="fr-FR" dirty="0"/>
              <a:t> </a:t>
            </a:r>
            <a:r>
              <a:rPr lang="fr-FR" i="1" dirty="0"/>
              <a:t>gestion fiscale</a:t>
            </a:r>
            <a:r>
              <a:rPr lang="fr-FR" dirty="0"/>
              <a:t>…).</a:t>
            </a:r>
          </a:p>
        </p:txBody>
      </p:sp>
    </p:spTree>
    <p:extLst>
      <p:ext uri="{BB962C8B-B14F-4D97-AF65-F5344CB8AC3E}">
        <p14:creationId xmlns:p14="http://schemas.microsoft.com/office/powerpoint/2010/main" val="138426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534"/>
    </mc:Choice>
    <mc:Fallback xmlns="">
      <p:transition spd="slow" advTm="8053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44DB485-6E65-457B-8D29-1D29D9D6E5CE}"/>
              </a:ext>
            </a:extLst>
          </p:cNvPr>
          <p:cNvSpPr txBox="1"/>
          <p:nvPr/>
        </p:nvSpPr>
        <p:spPr>
          <a:xfrm>
            <a:off x="3565322" y="419450"/>
            <a:ext cx="3296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sz="2800" b="1" dirty="0"/>
              <a:t>LE CONCEPT V3</a:t>
            </a:r>
            <a:endParaRPr lang="es-ES" sz="2800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C4B19EB-B75E-4C9A-ABE2-DD9378C84698}"/>
              </a:ext>
            </a:extLst>
          </p:cNvPr>
          <p:cNvSpPr txBox="1"/>
          <p:nvPr/>
        </p:nvSpPr>
        <p:spPr>
          <a:xfrm>
            <a:off x="1057012" y="1216404"/>
            <a:ext cx="103863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 dirty="0"/>
              <a:t>Rassembler des données significatives sur ces paramètres </a:t>
            </a:r>
            <a:r>
              <a:rPr lang="fr-FR" dirty="0">
                <a:sym typeface="Wingdings" panose="05000000000000000000" pitchFamily="2" charset="2"/>
              </a:rPr>
              <a:t> approcher la </a:t>
            </a:r>
            <a:r>
              <a:rPr lang="fr-FR" dirty="0"/>
              <a:t>modulation "plus ou moins“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en déduire les contenus.</a:t>
            </a:r>
          </a:p>
          <a:p>
            <a:pPr algn="l" rtl="0"/>
            <a:endParaRPr lang="fr-FR" dirty="0"/>
          </a:p>
          <a:p>
            <a:pPr algn="l" rtl="0"/>
            <a:r>
              <a:rPr lang="fr-FR" dirty="0"/>
              <a:t>Modéliser en traitant autant de sources linguistiques (liées directement ou indirectement aux langues sur Internet), et </a:t>
            </a:r>
            <a:r>
              <a:rPr lang="fr-FR" b="1" dirty="0"/>
              <a:t>données par  pays </a:t>
            </a:r>
            <a:r>
              <a:rPr lang="fr-FR" dirty="0"/>
              <a:t>transformées en </a:t>
            </a:r>
            <a:r>
              <a:rPr lang="fr-FR" b="1" dirty="0"/>
              <a:t>données par langue </a:t>
            </a:r>
            <a:r>
              <a:rPr lang="fr-FR" dirty="0"/>
              <a:t>(en pondérant avec des données démolinguistiques) pour compenser le manque de sources par langue.</a:t>
            </a:r>
          </a:p>
          <a:p>
            <a:pPr algn="l" rtl="0"/>
            <a:endParaRPr lang="fr-FR" dirty="0"/>
          </a:p>
          <a:p>
            <a:pPr algn="l" rtl="0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9709080-067F-40A7-A3EC-07ECB3BC3F0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33" y="3247729"/>
            <a:ext cx="5731510" cy="322389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A47ECDE-D668-4D46-B4F1-3341A6AFB459}"/>
              </a:ext>
            </a:extLst>
          </p:cNvPr>
          <p:cNvSpPr txBox="1"/>
          <p:nvPr/>
        </p:nvSpPr>
        <p:spPr>
          <a:xfrm>
            <a:off x="6578353" y="3364637"/>
            <a:ext cx="56412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fr-FR"/>
              <a:t>Extrapoler les sources incomplètes</a:t>
            </a:r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fr-FR"/>
              <a:t>Pondération avec les données % pers. connectées</a:t>
            </a:r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fr-FR"/>
              <a:t>Pondération avec des données démolinguistiques</a:t>
            </a:r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fr-FR"/>
              <a:t>Faire la moyenne</a:t>
            </a:r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fr-FR"/>
              <a:t>Méthode des quartiles</a:t>
            </a:r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fr-FR"/>
              <a:t>Travailler sérieusement sur les biais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DD9C521-1750-4D79-804C-4E7FD05D0403}"/>
              </a:ext>
            </a:extLst>
          </p:cNvPr>
          <p:cNvSpPr txBox="1"/>
          <p:nvPr/>
        </p:nvSpPr>
        <p:spPr>
          <a:xfrm>
            <a:off x="5735960" y="5949960"/>
            <a:ext cx="628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dirty="0">
                <a:highlight>
                  <a:srgbClr val="FFFF00"/>
                </a:highlight>
              </a:rPr>
              <a:t>INDICATEUR DE CONTENUS SUPPRIMÉ DES ENTRÉES</a:t>
            </a:r>
            <a:endParaRPr lang="es-E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02047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C80D905-3A8E-4428-BD33-C8594A25096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77280"/>
            <a:ext cx="11095860" cy="648072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4F08468-C57F-4A8D-BC45-BA7FA17ABFBE}"/>
              </a:ext>
            </a:extLst>
          </p:cNvPr>
          <p:cNvSpPr txBox="1"/>
          <p:nvPr/>
        </p:nvSpPr>
        <p:spPr>
          <a:xfrm>
            <a:off x="695400" y="188640"/>
            <a:ext cx="5305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sz="3600" b="1" dirty="0"/>
              <a:t>LES SOURCES DU MODÈLE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1995375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62" name="107 CuadroTexto"/>
          <p:cNvSpPr txBox="1">
            <a:spLocks noChangeArrowheads="1"/>
          </p:cNvSpPr>
          <p:nvPr/>
        </p:nvSpPr>
        <p:spPr bwMode="auto">
          <a:xfrm>
            <a:off x="3791744" y="146097"/>
            <a:ext cx="32303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r-FR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3600" b="1" dirty="0">
                <a:solidFill>
                  <a:schemeClr val="accent6">
                    <a:lumMod val="50000"/>
                  </a:schemeClr>
                </a:solidFill>
              </a:rPr>
              <a:t>INTERNAUTES</a:t>
            </a:r>
            <a:endParaRPr lang="fr-F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5" name="94 CuadroTexto"/>
          <p:cNvSpPr txBox="1"/>
          <p:nvPr/>
        </p:nvSpPr>
        <p:spPr>
          <a:xfrm>
            <a:off x="1055440" y="1345000"/>
            <a:ext cx="96248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US" b="1" dirty="0"/>
              <a:t>3 SOURCES PERMETTENT DE MESURER LES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% D'INTERNAUTES PAR LANGUE</a:t>
            </a:r>
          </a:p>
          <a:p>
            <a:pPr algn="l" rtl="0"/>
            <a:endParaRPr lang="en-US" b="1" dirty="0"/>
          </a:p>
          <a:p>
            <a:pPr algn="l" rtl="0">
              <a:buFont typeface="Wingdings" pitchFamily="2" charset="2"/>
              <a:buChar char="ü"/>
            </a:pPr>
            <a:endParaRPr lang="en-US" b="1" dirty="0"/>
          </a:p>
          <a:p>
            <a:pPr algn="l" rtl="0">
              <a:buFont typeface="Wingdings" pitchFamily="2" charset="2"/>
              <a:buChar char="ü"/>
            </a:pPr>
            <a:r>
              <a:rPr lang="en-US" b="1" dirty="0"/>
              <a:t>% PERSONNES CONNECTÉES PAR PAYS +</a:t>
            </a:r>
          </a:p>
          <a:p>
            <a:pPr algn="l" rtl="0">
              <a:buFont typeface="Wingdings" pitchFamily="2" charset="2"/>
              <a:buChar char="ü"/>
            </a:pPr>
            <a:endParaRPr lang="en-US" b="1" dirty="0"/>
          </a:p>
          <a:p>
            <a:pPr algn="l" rtl="0">
              <a:buFont typeface="Wingdings" pitchFamily="2" charset="2"/>
              <a:buChar char="ü"/>
            </a:pPr>
            <a:endParaRPr lang="en-US" b="1" dirty="0"/>
          </a:p>
          <a:p>
            <a:pPr algn="l" rtl="0">
              <a:buFont typeface="Wingdings" pitchFamily="2" charset="2"/>
              <a:buChar char="ü"/>
            </a:pPr>
            <a:endParaRPr lang="en-US" b="1" dirty="0"/>
          </a:p>
          <a:p>
            <a:pPr algn="l" rtl="0">
              <a:buFont typeface="Wingdings" pitchFamily="2" charset="2"/>
              <a:buChar char="ü"/>
            </a:pPr>
            <a:r>
              <a:rPr lang="en-US" b="1" dirty="0"/>
              <a:t>DONNÉES DÉMOLINGUISTIQUES :</a:t>
            </a:r>
          </a:p>
          <a:p>
            <a:pPr algn="l" rtl="0"/>
            <a:r>
              <a:rPr lang="en-US" b="1" dirty="0"/>
              <a:t>RÉPARTITION DES LOCUTEURS L1+L2 PAR PAYS</a:t>
            </a:r>
          </a:p>
          <a:p>
            <a:pPr algn="l" rtl="0"/>
            <a:endParaRPr lang="en-US" b="1" dirty="0"/>
          </a:p>
          <a:p>
            <a:pPr algn="l" rtl="0"/>
            <a:endParaRPr lang="en-US" b="1" dirty="0"/>
          </a:p>
          <a:p>
            <a:pPr algn="l" rtl="0"/>
            <a:endParaRPr lang="en-US" b="1" dirty="0"/>
          </a:p>
          <a:p>
            <a:pPr algn="l" rtl="0"/>
            <a:endParaRPr lang="en-US" b="1" dirty="0"/>
          </a:p>
          <a:p>
            <a:pPr algn="l" rtl="0"/>
            <a:endParaRPr lang="en-US" b="1" dirty="0"/>
          </a:p>
          <a:p>
            <a:pPr algn="l" rtl="0"/>
            <a:endParaRPr lang="en-US" b="1" dirty="0"/>
          </a:p>
          <a:p>
            <a:pPr>
              <a:buFont typeface="Wingdings" pitchFamily="2" charset="2"/>
              <a:buChar char="ü"/>
            </a:pPr>
            <a:r>
              <a:rPr lang="en-US" b="1" dirty="0">
                <a:solidFill>
                  <a:srgbClr val="0070C0"/>
                </a:solidFill>
              </a:rPr>
              <a:t>PONDÉRATION</a:t>
            </a:r>
          </a:p>
          <a:p>
            <a:pPr algn="l" rtl="0">
              <a:buFont typeface="Wingdings" pitchFamily="2" charset="2"/>
              <a:buChar char="ü"/>
            </a:pPr>
            <a:endParaRPr lang="en-US" b="1" dirty="0">
              <a:solidFill>
                <a:srgbClr val="0070C0"/>
              </a:solidFill>
            </a:endParaRPr>
          </a:p>
          <a:p>
            <a:pPr algn="l" rtl="0"/>
            <a:r>
              <a:rPr lang="en-US" b="1" dirty="0">
                <a:solidFill>
                  <a:srgbClr val="0070C0"/>
                </a:solidFill>
              </a:rPr>
              <a:t>(une hypothèse implicite)</a:t>
            </a:r>
          </a:p>
        </p:txBody>
      </p:sp>
      <p:pic>
        <p:nvPicPr>
          <p:cNvPr id="93186" name="Picture 2" descr="IT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704888"/>
            <a:ext cx="962025" cy="1114425"/>
          </a:xfrm>
          <a:prstGeom prst="rect">
            <a:avLst/>
          </a:prstGeom>
          <a:noFill/>
        </p:spPr>
      </p:pic>
      <p:sp>
        <p:nvSpPr>
          <p:cNvPr id="2" name="AutoShape 2" descr="The World Bank logo">
            <a:extLst>
              <a:ext uri="{FF2B5EF4-FFF2-40B4-BE49-F238E27FC236}">
                <a16:creationId xmlns:a16="http://schemas.microsoft.com/office/drawing/2014/main" id="{8E645AA3-EE62-45CD-8B86-8A425F7B8C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84232" y="1583561"/>
            <a:ext cx="1340792" cy="134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s-ES"/>
          </a:p>
        </p:txBody>
      </p:sp>
      <p:sp>
        <p:nvSpPr>
          <p:cNvPr id="3" name="AutoShape 4" descr="The World Bank logo">
            <a:extLst>
              <a:ext uri="{FF2B5EF4-FFF2-40B4-BE49-F238E27FC236}">
                <a16:creationId xmlns:a16="http://schemas.microsoft.com/office/drawing/2014/main" id="{73D2D90F-62E7-481B-8A25-61635FFE23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s-ES"/>
          </a:p>
        </p:txBody>
      </p:sp>
      <p:pic>
        <p:nvPicPr>
          <p:cNvPr id="1036" name="Picture 12" descr="The World Bank | UNICEF Chad">
            <a:extLst>
              <a:ext uri="{FF2B5EF4-FFF2-40B4-BE49-F238E27FC236}">
                <a16:creationId xmlns:a16="http://schemas.microsoft.com/office/drawing/2014/main" id="{46DCA316-E880-44F8-A30A-147EF38C3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00" y="1925164"/>
            <a:ext cx="1648805" cy="9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ile:Ethnologue logo.svg - Wikimedia Commons">
            <a:extLst>
              <a:ext uri="{FF2B5EF4-FFF2-40B4-BE49-F238E27FC236}">
                <a16:creationId xmlns:a16="http://schemas.microsoft.com/office/drawing/2014/main" id="{DD4B9E69-0D41-4E91-BB9E-10944668D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97" y="3029008"/>
            <a:ext cx="3062429" cy="9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1">
            <a:extLst>
              <a:ext uri="{FF2B5EF4-FFF2-40B4-BE49-F238E27FC236}">
                <a16:creationId xmlns:a16="http://schemas.microsoft.com/office/drawing/2014/main" id="{A30DF569-173B-4AE9-B849-EF560E548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5820" y="4296721"/>
            <a:ext cx="7416824" cy="24314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90288" rIns="690345" anchor="ctr">
            <a:spAutoFit/>
          </a:bodyPr>
          <a:lstStyle/>
          <a:p>
            <a:pPr algn="l" rtl="0">
              <a:defRPr/>
            </a:pPr>
            <a:r>
              <a:rPr lang="fr-FR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j=p                                                  j=p</a:t>
            </a:r>
            <a:endParaRPr lang="es-ES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 rtl="0" eaLnBrk="0" hangingPunct="0">
              <a:defRPr/>
            </a:pP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(i) = (</a:t>
            </a:r>
            <a:r>
              <a:rPr lang="fr-FR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fr-F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LP (</a:t>
            </a:r>
            <a:r>
              <a:rPr lang="fr-F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fr-F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x CP(j)) /</a:t>
            </a:r>
            <a:r>
              <a:rPr lang="fr-FR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fr-F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PS(</a:t>
            </a:r>
            <a:r>
              <a:rPr lang="fr-FR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fr-F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 rtl="0" eaLnBrk="0" hangingPunct="0">
              <a:defRPr/>
            </a:pPr>
            <a:r>
              <a:rPr lang="fr-FR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j=1                                                  j=1</a:t>
            </a:r>
          </a:p>
          <a:p>
            <a:pPr algn="l" rtl="0" eaLnBrk="0" hangingPunct="0">
              <a:defRPr/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Où:</a:t>
            </a:r>
          </a:p>
          <a:p>
            <a:pPr algn="l" rtl="0" eaLnBrk="0" hangingPunct="0">
              <a:defRPr/>
            </a:pP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L(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= % de locuteurs L1+L2 de la langue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connectés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LP(</a:t>
            </a:r>
            <a:r>
              <a:rPr lang="en-US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= Nombre de locuteurs L1+L2 de </a:t>
            </a:r>
            <a:r>
              <a:rPr lang="en-US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dans le pays j</a:t>
            </a:r>
          </a:p>
          <a:p>
            <a:pPr algn="l" rtl="0" eaLnBrk="0" hangingPunct="0">
              <a:defRPr/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CP (j) = % de personnes connectées dans le pays j</a:t>
            </a:r>
          </a:p>
          <a:p>
            <a:pPr algn="l" rtl="0" eaLnBrk="0" hangingPunct="0">
              <a:defRPr/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 = Nombre de pays traités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0" name="Picture 16" descr="Internaut Day - Welcome Internet. - Home | Facebook">
            <a:extLst>
              <a:ext uri="{FF2B5EF4-FFF2-40B4-BE49-F238E27FC236}">
                <a16:creationId xmlns:a16="http://schemas.microsoft.com/office/drawing/2014/main" id="{DD7F8459-21AE-4870-8955-380AE43BA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104" y="37374"/>
            <a:ext cx="1137845" cy="113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L'OPÉRATION DE PONDÉRATION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38282" y="1600200"/>
            <a:ext cx="7786742" cy="4329130"/>
          </a:xfrm>
        </p:spPr>
        <p:txBody>
          <a:bodyPr/>
          <a:lstStyle/>
          <a:p>
            <a:pPr algn="l" rtl="0"/>
            <a:r>
              <a:rPr lang="fr-FR" sz="2000" dirty="0"/>
              <a:t>Prenons l'exemple du </a:t>
            </a:r>
            <a:r>
              <a:rPr lang="fr-FR" sz="2000" b="1" dirty="0">
                <a:highlight>
                  <a:srgbClr val="FFFF00"/>
                </a:highlight>
              </a:rPr>
              <a:t>VÉNITIEN</a:t>
            </a:r>
          </a:p>
          <a:p>
            <a:pPr algn="l" rtl="0"/>
            <a:r>
              <a:rPr lang="fr-FR" sz="2000" dirty="0"/>
              <a:t>La source LP nous dit qu'il y a 4 pays avec des locuteurs vénitiens</a:t>
            </a:r>
          </a:p>
          <a:p>
            <a:r>
              <a:rPr lang="fr-FR" sz="2000" dirty="0"/>
              <a:t>La source PC nous indique le taux de connexion pour ces pays :</a:t>
            </a:r>
          </a:p>
          <a:p>
            <a:pPr algn="ctr" rtl="0">
              <a:buNone/>
            </a:pPr>
            <a:r>
              <a:rPr lang="fr-FR" sz="2000" dirty="0"/>
              <a:t>                 </a:t>
            </a: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</a:rPr>
              <a:t>LP            PC</a:t>
            </a:r>
          </a:p>
          <a:p>
            <a:pPr algn="ctr" rtl="0">
              <a:buNone/>
            </a:pP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</a:rPr>
              <a:t>  Brésil</a:t>
            </a:r>
            <a:r>
              <a:rPr lang="fr-FR" sz="2000" dirty="0">
                <a:solidFill>
                  <a:schemeClr val="accent6">
                    <a:lumMod val="50000"/>
                  </a:schemeClr>
                </a:solidFill>
              </a:rPr>
              <a:t>: 4 000 000 81,00%</a:t>
            </a:r>
          </a:p>
          <a:p>
            <a:pPr algn="ctr" rtl="0">
              <a:buNone/>
            </a:pP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</a:rPr>
              <a:t>Croatie</a:t>
            </a:r>
            <a:r>
              <a:rPr lang="fr-FR" sz="2000" dirty="0">
                <a:solidFill>
                  <a:schemeClr val="accent6">
                    <a:lumMod val="50000"/>
                  </a:schemeClr>
                </a:solidFill>
              </a:rPr>
              <a:t>:      50 000 78,32%</a:t>
            </a:r>
          </a:p>
          <a:p>
            <a:pPr algn="ctr" rtl="0">
              <a:buNone/>
            </a:pP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</a:rPr>
              <a:t>  Italie</a:t>
            </a:r>
            <a:r>
              <a:rPr lang="fr-FR" sz="2000" dirty="0">
                <a:solidFill>
                  <a:schemeClr val="accent6">
                    <a:lumMod val="50000"/>
                  </a:schemeClr>
                </a:solidFill>
              </a:rPr>
              <a:t>:   3 800 000 70,00%</a:t>
            </a:r>
          </a:p>
          <a:p>
            <a:pPr algn="ctr" rtl="0">
              <a:buNone/>
            </a:pP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</a:rPr>
              <a:t>   Mexique</a:t>
            </a:r>
            <a:r>
              <a:rPr lang="fr-FR" sz="2000" dirty="0">
                <a:solidFill>
                  <a:schemeClr val="accent6">
                    <a:lumMod val="50000"/>
                  </a:schemeClr>
                </a:solidFill>
              </a:rPr>
              <a:t>:    2 500 71,97%</a:t>
            </a:r>
          </a:p>
          <a:p>
            <a:pPr algn="ctr" rtl="0">
              <a:buNone/>
            </a:pPr>
            <a:r>
              <a:rPr lang="fr-FR" sz="2000" dirty="0">
                <a:solidFill>
                  <a:schemeClr val="accent6">
                    <a:lumMod val="50000"/>
                  </a:schemeClr>
                </a:solidFill>
              </a:rPr>
              <a:t>=============================</a:t>
            </a:r>
          </a:p>
          <a:p>
            <a:pPr algn="ctr" rtl="0">
              <a:buNone/>
            </a:pPr>
            <a:r>
              <a:rPr lang="fr-FR" sz="2000" dirty="0">
                <a:solidFill>
                  <a:schemeClr val="accent6">
                    <a:lumMod val="50000"/>
                  </a:schemeClr>
                </a:solidFill>
              </a:rPr>
              <a:t>TOTAL           </a:t>
            </a: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  <a:highlight>
                  <a:srgbClr val="00FFFF"/>
                </a:highlight>
              </a:rPr>
              <a:t>7 852 500 </a:t>
            </a: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  <a:highlight>
                  <a:srgbClr val="00FF00"/>
                </a:highlight>
              </a:rPr>
              <a:t>75,66%</a:t>
            </a:r>
          </a:p>
          <a:p>
            <a:pPr algn="l" rtl="0">
              <a:buNone/>
            </a:pPr>
            <a:endParaRPr lang="fr-FR" sz="20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511251" y="5650227"/>
            <a:ext cx="916949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s-ES" sz="2400" b="1" dirty="0">
                <a:solidFill>
                  <a:srgbClr val="0070C0"/>
                </a:solidFill>
              </a:rPr>
              <a:t>75,66=(4x81+0,05x78,32+3,8x70+0,0025x71,97)/7,8525</a:t>
            </a:r>
            <a:endParaRPr lang="fr-FR" sz="2400" dirty="0"/>
          </a:p>
        </p:txBody>
      </p:sp>
      <p:pic>
        <p:nvPicPr>
          <p:cNvPr id="5" name="Picture 2" descr="Image result for matrix product">
            <a:extLst>
              <a:ext uri="{FF2B5EF4-FFF2-40B4-BE49-F238E27FC236}">
                <a16:creationId xmlns:a16="http://schemas.microsoft.com/office/drawing/2014/main" id="{FFE91F95-1E8C-40BB-9297-758DF8515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44471" y="2708920"/>
            <a:ext cx="2672555" cy="2075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69" name="123 CuadroTexto"/>
          <p:cNvSpPr txBox="1">
            <a:spLocks noChangeArrowheads="1"/>
          </p:cNvSpPr>
          <p:nvPr/>
        </p:nvSpPr>
        <p:spPr bwMode="auto">
          <a:xfrm>
            <a:off x="4195591" y="153848"/>
            <a:ext cx="23487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r-FR" sz="4000" b="1" dirty="0">
                <a:solidFill>
                  <a:schemeClr val="accent6">
                    <a:lumMod val="50000"/>
                  </a:schemeClr>
                </a:solidFill>
              </a:rPr>
              <a:t>USAGES</a:t>
            </a:r>
            <a:endParaRPr lang="fr-FR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5" name="94 CuadroTexto"/>
          <p:cNvSpPr txBox="1"/>
          <p:nvPr/>
        </p:nvSpPr>
        <p:spPr>
          <a:xfrm>
            <a:off x="623392" y="1061178"/>
            <a:ext cx="82089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 b="1" dirty="0"/>
              <a:t>DIVISÉ EN 4 GROUPES :</a:t>
            </a:r>
          </a:p>
          <a:p>
            <a:pPr algn="l" rtl="0"/>
            <a:br>
              <a:rPr lang="fr-FR" b="1" dirty="0"/>
            </a:br>
            <a:r>
              <a:rPr lang="fr-FR" b="1" dirty="0"/>
              <a:t>- 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Abonnés aux réseaux sociaux</a:t>
            </a:r>
            <a:r>
              <a:rPr lang="fr-FR" b="1" dirty="0"/>
              <a:t>: 36 sources (applications avec plus de 100 millions d'abonnés) certaines en termes d'abonnés par pays d'autres en termes de trafic par pays</a:t>
            </a:r>
          </a:p>
          <a:p>
            <a:pPr algn="l" rtl="0"/>
            <a:endParaRPr lang="fr-FR" b="1" dirty="0"/>
          </a:p>
          <a:p>
            <a:pPr algn="l" rtl="0"/>
            <a:endParaRPr lang="fr-FR" b="1" dirty="0"/>
          </a:p>
          <a:p>
            <a:pPr marL="285750" lvl="0" indent="-285750" algn="l" rtl="0">
              <a:buFontTx/>
              <a:buChar char="-"/>
            </a:pP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Commerce électronique</a:t>
            </a:r>
            <a:r>
              <a:rPr lang="fr-FR" b="1" dirty="0"/>
              <a:t>: 1 source (T-Index d'Imminent)</a:t>
            </a:r>
          </a:p>
          <a:p>
            <a:pPr marL="285750" lvl="0" indent="-285750" algn="l" rtl="0">
              <a:buFontTx/>
              <a:buChar char="-"/>
            </a:pPr>
            <a:endParaRPr lang="fr-FR" b="1" dirty="0"/>
          </a:p>
          <a:p>
            <a:pPr marL="285750" lvl="0" indent="-285750" algn="l" rtl="0">
              <a:buFontTx/>
              <a:buChar char="-"/>
            </a:pPr>
            <a:endParaRPr lang="fr-FR" b="1" dirty="0"/>
          </a:p>
          <a:p>
            <a:pPr marL="285750" lvl="0" indent="-285750">
              <a:buFontTx/>
              <a:buChar char="-"/>
            </a:pP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Streaming vidéo</a:t>
            </a:r>
            <a:r>
              <a:rPr lang="fr-FR" b="1" dirty="0"/>
              <a:t>: 2 sources (abonnés Netflix/pays &amp; pénétration </a:t>
            </a:r>
            <a:r>
              <a:rPr lang="fr-FR" b="1" dirty="0" err="1"/>
              <a:t>Youtube</a:t>
            </a:r>
            <a:r>
              <a:rPr lang="fr-FR" b="1" dirty="0"/>
              <a:t>/pays)</a:t>
            </a:r>
          </a:p>
          <a:p>
            <a:pPr marL="285750" lvl="0" indent="-285750" algn="l" rtl="0">
              <a:buFontTx/>
              <a:buChar char="-"/>
            </a:pPr>
            <a:endParaRPr lang="fr-FR" b="1" dirty="0"/>
          </a:p>
          <a:p>
            <a:pPr marL="285750" lvl="0" indent="-285750" algn="l" rtl="0">
              <a:buFontTx/>
              <a:buChar char="-"/>
            </a:pPr>
            <a:endParaRPr lang="fr-FR" b="1" dirty="0"/>
          </a:p>
          <a:p>
            <a:pPr marL="285750" lvl="0" indent="-285750" algn="l" rtl="0">
              <a:buFontTx/>
              <a:buChar char="-"/>
            </a:pP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Contenus ouverts</a:t>
            </a:r>
            <a:r>
              <a:rPr lang="fr-FR" b="1" dirty="0"/>
              <a:t>: 1 source (somme des téléchargements Open Office par pays)</a:t>
            </a:r>
          </a:p>
          <a:p>
            <a:pPr marL="285750" lvl="0" indent="-285750" algn="l" rtl="0">
              <a:buFontTx/>
              <a:buChar char="-"/>
            </a:pPr>
            <a:endParaRPr lang="fr-FR" b="1" dirty="0"/>
          </a:p>
          <a:p>
            <a:pPr marL="285750" lvl="0" indent="-285750" algn="l" rtl="0">
              <a:buFontTx/>
              <a:buChar char="-"/>
            </a:pPr>
            <a:endParaRPr lang="fr-FR" b="1" dirty="0"/>
          </a:p>
          <a:p>
            <a:pPr lvl="0" algn="l" rtl="0"/>
            <a:r>
              <a:rPr lang="fr-FR" b="1" dirty="0"/>
              <a:t>- 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Infrastructure</a:t>
            </a:r>
            <a:r>
              <a:rPr lang="fr-FR" b="1" dirty="0"/>
              <a:t>: 3 sources (chiffres de la Banque mondiale sur les lignes fixes, mobiles et large bande Internet par pays)</a:t>
            </a:r>
          </a:p>
          <a:p>
            <a:pPr algn="l" rtl="0"/>
            <a:endParaRPr lang="fr-FR" dirty="0"/>
          </a:p>
        </p:txBody>
      </p:sp>
      <p:pic>
        <p:nvPicPr>
          <p:cNvPr id="14338" name="Picture 2" descr="Social Media, Economy and Politics">
            <a:extLst>
              <a:ext uri="{FF2B5EF4-FFF2-40B4-BE49-F238E27FC236}">
                <a16:creationId xmlns:a16="http://schemas.microsoft.com/office/drawing/2014/main" id="{A3CB8DFF-A88A-4076-8A4E-9E8CE565F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1377200"/>
            <a:ext cx="1648804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E commerce | Qué es el comercio electrónico l Lluvia Digital">
            <a:extLst>
              <a:ext uri="{FF2B5EF4-FFF2-40B4-BE49-F238E27FC236}">
                <a16:creationId xmlns:a16="http://schemas.microsoft.com/office/drawing/2014/main" id="{90C0E9C0-BFEF-4471-921B-3D01DA586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920" y="2420888"/>
            <a:ext cx="1345283" cy="9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Why Is Streaming So Popular? 5 Reasons | Be On Air">
            <a:extLst>
              <a:ext uri="{FF2B5EF4-FFF2-40B4-BE49-F238E27FC236}">
                <a16:creationId xmlns:a16="http://schemas.microsoft.com/office/drawing/2014/main" id="{73397273-CB71-4691-99CE-83E2259BC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393" y="3074916"/>
            <a:ext cx="1800200" cy="119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License Information | Archives of Surgical Research">
            <a:extLst>
              <a:ext uri="{FF2B5EF4-FFF2-40B4-BE49-F238E27FC236}">
                <a16:creationId xmlns:a16="http://schemas.microsoft.com/office/drawing/2014/main" id="{6B3DB620-22B2-43D8-8129-BBCCFBBF8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062" y="4365104"/>
            <a:ext cx="1664773" cy="119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Totally Worth It: The Benefits of Investing in Telecommunication  Infrastructure Upgrades - Fibrebond">
            <a:extLst>
              <a:ext uri="{FF2B5EF4-FFF2-40B4-BE49-F238E27FC236}">
                <a16:creationId xmlns:a16="http://schemas.microsoft.com/office/drawing/2014/main" id="{DE9A4E7F-C506-4A76-951D-390A0F48F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5042914"/>
            <a:ext cx="1296144" cy="173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3 CuadroTexto">
            <a:extLst>
              <a:ext uri="{FF2B5EF4-FFF2-40B4-BE49-F238E27FC236}">
                <a16:creationId xmlns:a16="http://schemas.microsoft.com/office/drawing/2014/main" id="{6F683E05-4975-4895-A483-71D28C682B98}"/>
              </a:ext>
            </a:extLst>
          </p:cNvPr>
          <p:cNvSpPr txBox="1"/>
          <p:nvPr/>
        </p:nvSpPr>
        <p:spPr>
          <a:xfrm>
            <a:off x="104301" y="1484784"/>
            <a:ext cx="120938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b="1" dirty="0">
                <a:solidFill>
                  <a:srgbClr val="0070C0"/>
                </a:solidFill>
              </a:rPr>
              <a:t>Tous les chiffres sont en % mondial par pays (après avoir transformé le trafic par pays en abonnés par pays)</a:t>
            </a:r>
          </a:p>
          <a:p>
            <a:pPr algn="l" rtl="0"/>
            <a:endParaRPr lang="fr-FR" b="1" dirty="0">
              <a:solidFill>
                <a:srgbClr val="0070C0"/>
              </a:solidFill>
            </a:endParaRPr>
          </a:p>
          <a:p>
            <a:pPr algn="l" rtl="0"/>
            <a:r>
              <a:rPr lang="fr-FR" b="1" u="sng" dirty="0">
                <a:solidFill>
                  <a:srgbClr val="0070C0"/>
                </a:solidFill>
              </a:rPr>
              <a:t>Extrapolation </a:t>
            </a:r>
            <a:r>
              <a:rPr lang="fr-FR" b="1" dirty="0">
                <a:solidFill>
                  <a:srgbClr val="0070C0"/>
                </a:solidFill>
              </a:rPr>
              <a:t>des pays sans données </a:t>
            </a:r>
            <a:r>
              <a:rPr lang="fr-FR" b="1" u="sng" dirty="0">
                <a:solidFill>
                  <a:srgbClr val="0070C0"/>
                </a:solidFill>
              </a:rPr>
              <a:t>au prorata</a:t>
            </a:r>
            <a:r>
              <a:rPr lang="fr-FR" b="1" dirty="0">
                <a:solidFill>
                  <a:srgbClr val="0070C0"/>
                </a:solidFill>
              </a:rPr>
              <a:t> des données de connectivité</a:t>
            </a:r>
          </a:p>
          <a:p>
            <a:pPr algn="l" rtl="0"/>
            <a:endParaRPr lang="fr-FR" b="1" dirty="0">
              <a:solidFill>
                <a:srgbClr val="0070C0"/>
              </a:solidFill>
            </a:endParaRPr>
          </a:p>
          <a:p>
            <a:pPr algn="l" rtl="0"/>
            <a:r>
              <a:rPr lang="fr-FR" b="1" dirty="0">
                <a:solidFill>
                  <a:srgbClr val="0070C0"/>
                </a:solidFill>
              </a:rPr>
              <a:t>Transformation pays vers langue par </a:t>
            </a:r>
            <a:r>
              <a:rPr lang="fr-FR" b="1" u="sng" dirty="0">
                <a:solidFill>
                  <a:srgbClr val="0070C0"/>
                </a:solidFill>
              </a:rPr>
              <a:t>pondération </a:t>
            </a:r>
            <a:r>
              <a:rPr lang="fr-FR" b="1" dirty="0">
                <a:solidFill>
                  <a:srgbClr val="0070C0"/>
                </a:solidFill>
              </a:rPr>
              <a:t>avec données démolinguistiques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C1CFBC-B99B-4F55-B2B2-762CC73CC079}"/>
              </a:ext>
            </a:extLst>
          </p:cNvPr>
          <p:cNvSpPr/>
          <p:nvPr/>
        </p:nvSpPr>
        <p:spPr>
          <a:xfrm>
            <a:off x="4583832" y="404664"/>
            <a:ext cx="25683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fr-FR" sz="4400" b="1" dirty="0">
                <a:solidFill>
                  <a:schemeClr val="accent6">
                    <a:lumMod val="50000"/>
                  </a:schemeClr>
                </a:solidFill>
              </a:rPr>
              <a:t>USAGES</a:t>
            </a:r>
            <a:endParaRPr lang="fr-FR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0D3B6586-E849-4C95-BFFB-02F5A47AA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1504" y="3450275"/>
            <a:ext cx="5209981" cy="3003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7568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61" name="106 CuadroTexto"/>
          <p:cNvSpPr txBox="1">
            <a:spLocks noChangeArrowheads="1"/>
          </p:cNvSpPr>
          <p:nvPr/>
        </p:nvSpPr>
        <p:spPr bwMode="auto">
          <a:xfrm>
            <a:off x="3934247" y="213290"/>
            <a:ext cx="16882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TRAFIC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2" name="101 CuadroTexto"/>
          <p:cNvSpPr txBox="1"/>
          <p:nvPr/>
        </p:nvSpPr>
        <p:spPr>
          <a:xfrm>
            <a:off x="1091606" y="2750258"/>
            <a:ext cx="8712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/>
              <a:t>Le trafic par pays de 1421 sites web, soigneusement répertoriés pour éviter les biais de sélection, est mesuré avec :</a:t>
            </a:r>
          </a:p>
        </p:txBody>
      </p:sp>
      <p:sp>
        <p:nvSpPr>
          <p:cNvPr id="103" name="102 CuadroTexto"/>
          <p:cNvSpPr txBox="1"/>
          <p:nvPr/>
        </p:nvSpPr>
        <p:spPr>
          <a:xfrm>
            <a:off x="1199456" y="5733256"/>
            <a:ext cx="7891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b="1">
                <a:solidFill>
                  <a:srgbClr val="0070C0"/>
                </a:solidFill>
              </a:rPr>
              <a:t>Les pays absents de chaque mesure sont complétés par </a:t>
            </a:r>
            <a:r>
              <a:rPr lang="fr-FR" b="1" u="sng">
                <a:solidFill>
                  <a:srgbClr val="0070C0"/>
                </a:solidFill>
              </a:rPr>
              <a:t>extrapolation</a:t>
            </a:r>
          </a:p>
          <a:p>
            <a:pPr algn="l" rtl="0"/>
            <a:r>
              <a:rPr lang="fr-FR" b="1">
                <a:solidFill>
                  <a:srgbClr val="0070C0"/>
                </a:solidFill>
              </a:rPr>
              <a:t>Le résultat final est transformé en trafic par langue par </a:t>
            </a:r>
            <a:r>
              <a:rPr lang="fr-FR" b="1" u="sng">
                <a:solidFill>
                  <a:srgbClr val="0070C0"/>
                </a:solidFill>
              </a:rPr>
              <a:t>pondération</a:t>
            </a:r>
          </a:p>
        </p:txBody>
      </p:sp>
      <p:pic>
        <p:nvPicPr>
          <p:cNvPr id="16386" name="Picture 2" descr="Interactive visualization of Internet traffic in the SEENET3D network... |  Download Scientific Diagram">
            <a:extLst>
              <a:ext uri="{FF2B5EF4-FFF2-40B4-BE49-F238E27FC236}">
                <a16:creationId xmlns:a16="http://schemas.microsoft.com/office/drawing/2014/main" id="{727CEDE2-7BC7-45E2-B858-0791C67B4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94791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Alexa logo">
            <a:extLst>
              <a:ext uri="{FF2B5EF4-FFF2-40B4-BE49-F238E27FC236}">
                <a16:creationId xmlns:a16="http://schemas.microsoft.com/office/drawing/2014/main" id="{9AD9BB8A-1D93-404E-9C08-027972E6C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33" y="3752165"/>
            <a:ext cx="4084711" cy="78183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SIMILARWEB - Michael Lamb Online Services">
            <a:extLst>
              <a:ext uri="{FF2B5EF4-FFF2-40B4-BE49-F238E27FC236}">
                <a16:creationId xmlns:a16="http://schemas.microsoft.com/office/drawing/2014/main" id="{8029D8C5-CC69-4638-AD23-C7A4F0706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974" y="3169167"/>
            <a:ext cx="22764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E277117-2DCF-4310-8111-3C831668A93B}"/>
              </a:ext>
            </a:extLst>
          </p:cNvPr>
          <p:cNvSpPr txBox="1"/>
          <p:nvPr/>
        </p:nvSpPr>
        <p:spPr>
          <a:xfrm>
            <a:off x="5469207" y="417405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dirty="0"/>
              <a:t>&amp;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5B5899-9C37-4CD7-AF0C-B706B6A8B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528" y="-890258"/>
            <a:ext cx="9505056" cy="834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rtl="0"/>
            <a:endParaRPr lang="es-ES" altLang="es-ES" sz="44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defTabSz="685800" rtl="0"/>
            <a:endParaRPr lang="es-ES" altLang="es-ES" sz="44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defTabSz="685800" rtl="0"/>
            <a:r>
              <a:rPr lang="es-ES" altLang="es-ES" sz="4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CRÉDITS</a:t>
            </a:r>
          </a:p>
          <a:p>
            <a:pPr algn="l" defTabSz="685800" rtl="0"/>
            <a:endParaRPr lang="es-ES" altLang="es-ES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l" defTabSz="685800" rtl="0"/>
            <a:endParaRPr lang="es-ES" altLang="es-ES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l" defTabSz="685800" rtl="0"/>
            <a:endParaRPr lang="es-ES" altLang="es-ES" sz="1600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128588" indent="-128588" algn="l" defTabSz="685800" rtl="0">
              <a:buFont typeface="Arial" panose="020B0604020202020204" pitchFamily="34" charset="0"/>
              <a:buChar char="•"/>
            </a:pPr>
            <a:r>
              <a:rPr lang="es-ES" altLang="es-ES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E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ÉTUDES </a:t>
            </a:r>
            <a:r>
              <a:rPr lang="en-US" altLang="es-E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DIRIGÉES PAR                                                                             à l'origine un </a:t>
            </a:r>
            <a:r>
              <a:rPr lang="en-US" altLang="es-E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projet</a:t>
            </a:r>
            <a:r>
              <a:rPr lang="en-US" altLang="es-E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</a:t>
            </a:r>
            <a:endParaRPr lang="en-US" altLang="es-ES" sz="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685800" rtl="0"/>
            <a:r>
              <a:rPr lang="en-US" altLang="es-E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defTabSz="685800" rtl="0"/>
            <a:endParaRPr lang="en-US" altLang="es-E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685800" rtl="0"/>
            <a:endParaRPr lang="en-US" altLang="es-E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685800" rtl="0"/>
            <a:endParaRPr lang="en-US" altLang="es-E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l" defTabSz="685800" rtl="0">
              <a:buFont typeface="Arial" panose="020B0604020202020204" pitchFamily="34" charset="0"/>
              <a:buChar char="•"/>
            </a:pPr>
            <a:r>
              <a:rPr lang="en-US" altLang="es-E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AVEC LE SOUTIEN DE                                       pour </a:t>
            </a:r>
            <a:r>
              <a:rPr lang="en-US" altLang="es-E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 1 (2017) </a:t>
            </a:r>
            <a:r>
              <a:rPr lang="en-US" altLang="es-E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en-US" altLang="es-E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 3 (2022)</a:t>
            </a:r>
            <a:endParaRPr lang="en-US" altLang="es-ES" sz="9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685800" rtl="0"/>
            <a:r>
              <a:rPr lang="en-US" altLang="es-E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ES" sz="1600" dirty="0">
                <a:solidFill>
                  <a:srgbClr val="000000"/>
                </a:solidFill>
                <a:cs typeface="Arial" panose="020B0604020202020204" pitchFamily="34" charset="0"/>
              </a:rPr>
              <a:t>•</a:t>
            </a:r>
            <a:r>
              <a:rPr lang="en-US" altLang="es-E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s-E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AVEC LE SOUTIEN DE</a:t>
            </a:r>
            <a:r>
              <a:rPr lang="en-US" altLang="es-E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US" altLang="es-ES" sz="140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en-US" altLang="es-E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s-E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financement</a:t>
            </a:r>
            <a:r>
              <a:rPr lang="en-US" altLang="es-E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</a:t>
            </a:r>
            <a:r>
              <a:rPr lang="en-US" altLang="es-E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ES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E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defTabSz="685800" rtl="0"/>
            <a:r>
              <a:rPr lang="en-US" altLang="es-E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ES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et la coordination de</a:t>
            </a:r>
            <a:r>
              <a:rPr lang="en-US" altLang="es-ES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ES" sz="100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  <a:r>
              <a:rPr lang="en-US" altLang="es-E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E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E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</a:t>
            </a:r>
            <a:r>
              <a:rPr lang="en-US" altLang="es-E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 2 (2021)</a:t>
            </a:r>
            <a:endParaRPr lang="en-US" altLang="es-ES" sz="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685800" rtl="0"/>
            <a:r>
              <a:rPr lang="en-US" altLang="es-E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s-ES" sz="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685800" rtl="0"/>
            <a:endParaRPr lang="en-US" altLang="es-ES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685800" rtl="0"/>
            <a:endParaRPr lang="en-US" altLang="es-ES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l" defTabSz="685800" rtl="0">
              <a:buFont typeface="Arial" panose="020B0604020202020204" pitchFamily="34" charset="0"/>
              <a:buChar char="•"/>
            </a:pPr>
            <a:r>
              <a:rPr lang="en-US" altLang="es-E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CHERCHEUR PRINCIPAL : </a:t>
            </a:r>
            <a:r>
              <a:rPr lang="en-US" altLang="es-E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Pimenta</a:t>
            </a:r>
            <a:r>
              <a:rPr lang="en-US" altLang="es-E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 defTabSz="685800" rtl="0"/>
            <a:r>
              <a:rPr lang="en-US" altLang="es-ES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US" altLang="es-ES" sz="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685800" rtl="0"/>
            <a:r>
              <a:rPr lang="en-US" altLang="es-ES" sz="1600" dirty="0">
                <a:solidFill>
                  <a:srgbClr val="000000"/>
                </a:solidFill>
                <a:cs typeface="Arial" panose="020B0604020202020204" pitchFamily="34" charset="0"/>
              </a:rPr>
              <a:t>•</a:t>
            </a:r>
            <a:r>
              <a:rPr lang="en-US" altLang="es-ES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s-E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ASSISTANT PRINCIPAL pour les versions 2 et 3 : </a:t>
            </a:r>
            <a:r>
              <a:rPr lang="en-US" altLang="es-E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Alvaro Blanco</a:t>
            </a:r>
            <a:endParaRPr lang="en-US" altLang="es-ES" sz="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685800" rtl="0"/>
            <a:r>
              <a:rPr lang="en-US" altLang="es-ES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US" altLang="es-ES" sz="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685800" rtl="0"/>
            <a:r>
              <a:rPr lang="en-US" altLang="es-ES" sz="1600" dirty="0">
                <a:solidFill>
                  <a:srgbClr val="000000"/>
                </a:solidFill>
                <a:cs typeface="Arial" panose="020B0604020202020204" pitchFamily="34" charset="0"/>
              </a:rPr>
              <a:t>•</a:t>
            </a:r>
            <a:r>
              <a:rPr lang="en-US" altLang="es-ES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s-E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SOUTIEN À LA COORDINATION LINGUISTIQUE ET AUX PARTENAIRES FINANCIERS POUR VERSION 2 :</a:t>
            </a:r>
          </a:p>
          <a:p>
            <a:pPr algn="l" defTabSz="685800" rtl="0"/>
            <a:r>
              <a:rPr lang="en-US" altLang="es-E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			Gilvan Muller de Oliveira</a:t>
            </a:r>
            <a:endParaRPr lang="en-US" altLang="es-ES" sz="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685800" rtl="0"/>
            <a:r>
              <a:rPr lang="en-US" altLang="es-ES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US" altLang="es-ES" sz="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685800" rtl="0"/>
            <a:endParaRPr lang="en-US" altLang="es-ES" sz="1600" b="1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l" defTabSz="685800" rtl="0"/>
            <a:endParaRPr lang="en-US" altLang="es-ES" sz="1600" b="1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l" defTabSz="685800" rtl="0"/>
            <a:endParaRPr lang="en-US" altLang="es-ES" sz="750" b="1" dirty="0">
              <a:solidFill>
                <a:srgbClr val="0563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funredes.org/lc/imagenes/entrada.gif">
            <a:extLst>
              <a:ext uri="{FF2B5EF4-FFF2-40B4-BE49-F238E27FC236}">
                <a16:creationId xmlns:a16="http://schemas.microsoft.com/office/drawing/2014/main" id="{BE73F2DE-C9DE-4B92-919A-F7F82B42F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818" y="1528517"/>
            <a:ext cx="2808312" cy="67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ttps://funredes.org/lc2022/Franco.jpg">
            <a:hlinkClick r:id="rId4"/>
            <a:extLst>
              <a:ext uri="{FF2B5EF4-FFF2-40B4-BE49-F238E27FC236}">
                <a16:creationId xmlns:a16="http://schemas.microsoft.com/office/drawing/2014/main" id="{CE62CBF4-1EF1-42FA-8A60-B37EC4503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280" y="2563609"/>
            <a:ext cx="1650655" cy="43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funredes.org/lc2022/IILP.jpg">
            <a:hlinkClick r:id="rId6"/>
            <a:extLst>
              <a:ext uri="{FF2B5EF4-FFF2-40B4-BE49-F238E27FC236}">
                <a16:creationId xmlns:a16="http://schemas.microsoft.com/office/drawing/2014/main" id="{E85342DB-93CB-4DAD-9619-1EF7DACB0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656" y="3262148"/>
            <a:ext cx="1143902" cy="43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s://funredes.org/lc2022/GovBR.jpg">
            <a:extLst>
              <a:ext uri="{FF2B5EF4-FFF2-40B4-BE49-F238E27FC236}">
                <a16:creationId xmlns:a16="http://schemas.microsoft.com/office/drawing/2014/main" id="{DAE52D76-F1CA-4510-A515-012A66AE7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3238045"/>
            <a:ext cx="1264444" cy="65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funredes.org/lc2022/UnescoChair.jpg">
            <a:hlinkClick r:id="rId9"/>
            <a:extLst>
              <a:ext uri="{FF2B5EF4-FFF2-40B4-BE49-F238E27FC236}">
                <a16:creationId xmlns:a16="http://schemas.microsoft.com/office/drawing/2014/main" id="{E8AC84E0-06C0-4FB4-A00C-C68578BFB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624" y="4033340"/>
            <a:ext cx="1728192" cy="73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334DDBC-DA1B-4511-BCF9-2EA3602693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84" y="1688409"/>
            <a:ext cx="1292176" cy="87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1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45"/>
    </mc:Choice>
    <mc:Fallback xmlns="">
      <p:transition spd="slow" advTm="2054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66" name="117 CuadroTexto"/>
          <p:cNvSpPr txBox="1">
            <a:spLocks noChangeArrowheads="1"/>
          </p:cNvSpPr>
          <p:nvPr/>
        </p:nvSpPr>
        <p:spPr bwMode="auto">
          <a:xfrm>
            <a:off x="2135560" y="476672"/>
            <a:ext cx="69847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INTERFACES</a:t>
            </a:r>
            <a:endParaRPr lang="fr-FR" sz="2400" b="1" dirty="0">
              <a:solidFill>
                <a:srgbClr val="002060"/>
              </a:solidFill>
            </a:endParaRPr>
          </a:p>
        </p:txBody>
      </p:sp>
      <p:sp>
        <p:nvSpPr>
          <p:cNvPr id="95" name="94 CuadroTexto"/>
          <p:cNvSpPr txBox="1"/>
          <p:nvPr/>
        </p:nvSpPr>
        <p:spPr>
          <a:xfrm>
            <a:off x="551384" y="4777556"/>
            <a:ext cx="107549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b="1" dirty="0">
                <a:solidFill>
                  <a:srgbClr val="0070C0"/>
                </a:solidFill>
              </a:rPr>
              <a:t>Définir la présence ou l'absence pour chaque application</a:t>
            </a:r>
          </a:p>
          <a:p>
            <a:pPr algn="l" rtl="0"/>
            <a:r>
              <a:rPr lang="fr-FR" b="1" dirty="0">
                <a:solidFill>
                  <a:srgbClr val="0070C0"/>
                </a:solidFill>
              </a:rPr>
              <a:t>Calculer le pourcentage</a:t>
            </a:r>
          </a:p>
          <a:p>
            <a:pPr algn="l" rtl="0"/>
            <a:r>
              <a:rPr lang="fr-FR" b="1" dirty="0">
                <a:solidFill>
                  <a:srgbClr val="0070C0"/>
                </a:solidFill>
              </a:rPr>
              <a:t>Transformer en pourcentage mondial par </a:t>
            </a:r>
            <a:r>
              <a:rPr lang="fr-FR" b="1" u="sng" dirty="0">
                <a:solidFill>
                  <a:srgbClr val="0070C0"/>
                </a:solidFill>
              </a:rPr>
              <a:t>pondération </a:t>
            </a:r>
            <a:r>
              <a:rPr lang="fr-FR" b="1" dirty="0">
                <a:solidFill>
                  <a:srgbClr val="0070C0"/>
                </a:solidFill>
              </a:rPr>
              <a:t>avec le pourcentage mondial d'internautes</a:t>
            </a:r>
          </a:p>
          <a:p>
            <a:pPr algn="l" rtl="0"/>
            <a:endParaRPr lang="fr-FR" dirty="0"/>
          </a:p>
        </p:txBody>
      </p:sp>
      <p:sp>
        <p:nvSpPr>
          <p:cNvPr id="102" name="101 CuadroTexto"/>
          <p:cNvSpPr txBox="1"/>
          <p:nvPr/>
        </p:nvSpPr>
        <p:spPr>
          <a:xfrm>
            <a:off x="479376" y="1844824"/>
            <a:ext cx="5891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>
              <a:buFontTx/>
              <a:buChar char="-"/>
            </a:pPr>
            <a:r>
              <a:rPr lang="fr-FR" b="1"/>
              <a:t> langues d'interface pour 13 applications</a:t>
            </a:r>
          </a:p>
          <a:p>
            <a:pPr algn="l" rtl="0"/>
            <a:r>
              <a:rPr lang="fr-FR" b="1"/>
              <a:t>- langues de traduction pour 10 traducteurs en ligne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EFAD885-340C-4810-8027-BDCA9543A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580" y="1556792"/>
            <a:ext cx="5793511" cy="32588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60" name="105 CuadroTexto"/>
          <p:cNvSpPr txBox="1">
            <a:spLocks noChangeArrowheads="1"/>
          </p:cNvSpPr>
          <p:nvPr/>
        </p:nvSpPr>
        <p:spPr bwMode="auto">
          <a:xfrm>
            <a:off x="5453058" y="5500703"/>
            <a:ext cx="641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endParaRPr lang="fr-FR" b="1" dirty="0"/>
          </a:p>
        </p:txBody>
      </p:sp>
      <p:sp>
        <p:nvSpPr>
          <p:cNvPr id="68665" name="114 CuadroTexto"/>
          <p:cNvSpPr txBox="1">
            <a:spLocks noChangeArrowheads="1"/>
          </p:cNvSpPr>
          <p:nvPr/>
        </p:nvSpPr>
        <p:spPr bwMode="auto">
          <a:xfrm>
            <a:off x="3287688" y="264045"/>
            <a:ext cx="62646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fr-FR" sz="2800" b="1" dirty="0">
                <a:solidFill>
                  <a:schemeClr val="accent6">
                    <a:lumMod val="50000"/>
                  </a:schemeClr>
                </a:solidFill>
              </a:rPr>
              <a:t>INDEXES DE LA SOCIÉTÉ DE L'INFORMATION</a:t>
            </a:r>
            <a:endParaRPr lang="fr-F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" name="103 CuadroTexto"/>
          <p:cNvSpPr txBox="1"/>
          <p:nvPr/>
        </p:nvSpPr>
        <p:spPr>
          <a:xfrm>
            <a:off x="1605251" y="3931042"/>
            <a:ext cx="4275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b="1" dirty="0"/>
              <a:t>27 sources (pratiquement exhaustif)</a:t>
            </a:r>
          </a:p>
          <a:p>
            <a:pPr algn="l" rtl="0"/>
            <a:endParaRPr lang="fr-FR" b="1" dirty="0"/>
          </a:p>
        </p:txBody>
      </p:sp>
      <p:sp>
        <p:nvSpPr>
          <p:cNvPr id="105" name="104 CuadroTexto"/>
          <p:cNvSpPr txBox="1"/>
          <p:nvPr/>
        </p:nvSpPr>
        <p:spPr>
          <a:xfrm>
            <a:off x="263352" y="4577373"/>
            <a:ext cx="49584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>
                <a:solidFill>
                  <a:srgbClr val="0070C0"/>
                </a:solidFill>
              </a:rPr>
              <a:t>Extrapoler </a:t>
            </a:r>
            <a:r>
              <a:rPr lang="fr-FR" b="1" dirty="0">
                <a:solidFill>
                  <a:srgbClr val="0070C0"/>
                </a:solidFill>
              </a:rPr>
              <a:t>avec méthode des  </a:t>
            </a:r>
            <a:r>
              <a:rPr lang="fr-FR" b="1" u="sng" dirty="0">
                <a:solidFill>
                  <a:srgbClr val="0070C0"/>
                </a:solidFill>
              </a:rPr>
              <a:t>quartiles</a:t>
            </a:r>
            <a:endParaRPr lang="fr-FR" b="1" dirty="0">
              <a:solidFill>
                <a:srgbClr val="0070C0"/>
              </a:solidFill>
            </a:endParaRPr>
          </a:p>
          <a:p>
            <a:pPr algn="l" rtl="0"/>
            <a:r>
              <a:rPr lang="fr-FR" b="1" dirty="0">
                <a:solidFill>
                  <a:srgbClr val="0070C0"/>
                </a:solidFill>
              </a:rPr>
              <a:t>Transformation pays langue</a:t>
            </a:r>
          </a:p>
          <a:p>
            <a:pPr algn="l" rtl="0"/>
            <a:r>
              <a:rPr lang="fr-FR" b="1" u="sng" dirty="0">
                <a:solidFill>
                  <a:srgbClr val="0070C0"/>
                </a:solidFill>
              </a:rPr>
              <a:t>Pondérer</a:t>
            </a:r>
            <a:r>
              <a:rPr lang="fr-FR" b="1" dirty="0">
                <a:solidFill>
                  <a:srgbClr val="0070C0"/>
                </a:solidFill>
              </a:rPr>
              <a:t> avec le % mondial d'internautes </a:t>
            </a:r>
          </a:p>
          <a:p>
            <a:pPr algn="l" rtl="0"/>
            <a:r>
              <a:rPr lang="fr-FR" b="1" dirty="0">
                <a:solidFill>
                  <a:srgbClr val="0070C0"/>
                </a:solidFill>
              </a:rPr>
              <a:t>pour obtenir le % mondial par langue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D49E2BAD-8816-4DBC-B8F3-D60E47B15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468214"/>
              </p:ext>
            </p:extLst>
          </p:nvPr>
        </p:nvGraphicFramePr>
        <p:xfrm>
          <a:off x="7216060" y="1162183"/>
          <a:ext cx="3970299" cy="5163831"/>
        </p:xfrm>
        <a:graphic>
          <a:graphicData uri="http://schemas.openxmlformats.org/drawingml/2006/table">
            <a:tbl>
              <a:tblPr/>
              <a:tblGrid>
                <a:gridCol w="3970299">
                  <a:extLst>
                    <a:ext uri="{9D8B030D-6E8A-4147-A177-3AD203B41FA5}">
                      <a16:colId xmlns:a16="http://schemas.microsoft.com/office/drawing/2014/main" val="20336061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Accès à Éducation Avancée</a:t>
                      </a:r>
                    </a:p>
                  </a:txBody>
                  <a:tcPr marL="8373" marR="8373" marT="8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226106"/>
                  </a:ext>
                </a:extLst>
              </a:tr>
              <a:tr h="15909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Accès à des bases de Connaissance</a:t>
                      </a:r>
                    </a:p>
                  </a:txBody>
                  <a:tcPr marL="8373" marR="8373" marT="8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279335"/>
                  </a:ext>
                </a:extLst>
              </a:tr>
              <a:tr h="15909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Accès à l'électricité (% de la pop.)</a:t>
                      </a:r>
                    </a:p>
                  </a:txBody>
                  <a:tcPr marL="8373" marR="8373" marT="8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576648"/>
                  </a:ext>
                </a:extLst>
              </a:tr>
              <a:tr h="15909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Accès à information et communications</a:t>
                      </a:r>
                    </a:p>
                  </a:txBody>
                  <a:tcPr marL="8373" marR="8373" marT="8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18885"/>
                  </a:ext>
                </a:extLst>
              </a:tr>
              <a:tr h="15909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Accès à la gouvernance en ligne</a:t>
                      </a:r>
                    </a:p>
                  </a:txBody>
                  <a:tcPr marL="8373" marR="8373" marT="8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3018"/>
                  </a:ext>
                </a:extLst>
              </a:tr>
              <a:tr h="15909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Accès à une éducation de qualité</a:t>
                      </a:r>
                    </a:p>
                  </a:txBody>
                  <a:tcPr marL="8373" marR="8373" marT="8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506183"/>
                  </a:ext>
                </a:extLst>
              </a:tr>
              <a:tr h="15909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Indice Cisco Préparation numérique</a:t>
                      </a:r>
                    </a:p>
                  </a:txBody>
                  <a:tcPr marL="8373" marR="8373" marT="8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367849"/>
                  </a:ext>
                </a:extLst>
              </a:tr>
              <a:tr h="15909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Documents Citables</a:t>
                      </a:r>
                    </a:p>
                  </a:txBody>
                  <a:tcPr marL="8373" marR="8373" marT="8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554872"/>
                  </a:ext>
                </a:extLst>
              </a:tr>
              <a:tr h="15909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E-Gouvernement</a:t>
                      </a:r>
                    </a:p>
                  </a:txBody>
                  <a:tcPr marL="8373" marR="8373" marT="8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539182"/>
                  </a:ext>
                </a:extLst>
              </a:tr>
              <a:tr h="15909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Index E-Participation</a:t>
                      </a:r>
                    </a:p>
                  </a:txBody>
                  <a:tcPr marL="8373" marR="8373" marT="8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672129"/>
                  </a:ext>
                </a:extLst>
              </a:tr>
              <a:tr h="138263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Liberté d'expression</a:t>
                      </a:r>
                    </a:p>
                  </a:txBody>
                  <a:tcPr marL="8373" marR="8373" marT="8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512482"/>
                  </a:ext>
                </a:extLst>
              </a:tr>
              <a:tr h="15909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Index Mondial Connectivité</a:t>
                      </a:r>
                    </a:p>
                  </a:txBody>
                  <a:tcPr marL="8373" marR="8373" marT="8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485035"/>
                  </a:ext>
                </a:extLst>
              </a:tr>
              <a:tr h="15909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Index Mondial cyber-sécurité</a:t>
                      </a:r>
                    </a:p>
                  </a:txBody>
                  <a:tcPr marL="8373" marR="8373" marT="8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920688"/>
                  </a:ext>
                </a:extLst>
              </a:tr>
              <a:tr h="15909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Index Mondial Innovation</a:t>
                      </a:r>
                    </a:p>
                  </a:txBody>
                  <a:tcPr marL="8373" marR="8373" marT="8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922332"/>
                  </a:ext>
                </a:extLst>
              </a:tr>
              <a:tr h="15909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Index de préparation du gouvernement à l'IA</a:t>
                      </a:r>
                    </a:p>
                  </a:txBody>
                  <a:tcPr marL="8373" marR="8373" marT="8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819644"/>
                  </a:ext>
                </a:extLst>
              </a:tr>
              <a:tr h="15909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Index Capital humain </a:t>
                      </a:r>
                    </a:p>
                  </a:txBody>
                  <a:tcPr marL="8373" marR="8373" marT="8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55285"/>
                  </a:ext>
                </a:extLst>
              </a:tr>
              <a:tr h="155182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Liberté dans l'Internet</a:t>
                      </a:r>
                    </a:p>
                  </a:txBody>
                  <a:tcPr marL="8373" marR="8373" marT="83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786995"/>
                  </a:ext>
                </a:extLst>
              </a:tr>
              <a:tr h="15909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Censure dans les Médias</a:t>
                      </a:r>
                    </a:p>
                  </a:txBody>
                  <a:tcPr marL="8373" marR="8373" marT="8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05113"/>
                  </a:ext>
                </a:extLst>
              </a:tr>
              <a:tr h="15909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Index services en ligne</a:t>
                      </a:r>
                    </a:p>
                  </a:txBody>
                  <a:tcPr marL="8373" marR="8373" marT="8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126457"/>
                  </a:ext>
                </a:extLst>
              </a:tr>
              <a:tr h="15909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Qualité des universités</a:t>
                      </a:r>
                    </a:p>
                  </a:txBody>
                  <a:tcPr marL="8373" marR="8373" marT="8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527814"/>
                  </a:ext>
                </a:extLst>
              </a:tr>
              <a:tr h="169949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Index de préparation pour les technologies frontières</a:t>
                      </a:r>
                    </a:p>
                  </a:txBody>
                  <a:tcPr marL="8373" marR="8373" marT="8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725059"/>
                  </a:ext>
                </a:extLst>
              </a:tr>
              <a:tr h="15909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Télécommunication Infrastructure Indice</a:t>
                      </a:r>
                    </a:p>
                  </a:txBody>
                  <a:tcPr marL="8373" marR="8373" marT="8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171737"/>
                  </a:ext>
                </a:extLst>
              </a:tr>
              <a:tr h="15909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Index mondial pour données ouvertes</a:t>
                      </a:r>
                    </a:p>
                  </a:txBody>
                  <a:tcPr marL="8373" marR="8373" marT="8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177742"/>
                  </a:ext>
                </a:extLst>
              </a:tr>
              <a:tr h="15909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Index CNUCED B2C E-Commerce</a:t>
                      </a:r>
                    </a:p>
                  </a:txBody>
                  <a:tcPr marL="8373" marR="8373" marT="8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069762"/>
                  </a:ext>
                </a:extLst>
              </a:tr>
              <a:tr h="15909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Femmes avec éducation haut niveau</a:t>
                      </a:r>
                    </a:p>
                  </a:txBody>
                  <a:tcPr marL="8373" marR="8373" marT="8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002695"/>
                  </a:ext>
                </a:extLst>
              </a:tr>
              <a:tr h="15909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Classement mondial de la compétitivité numérique</a:t>
                      </a:r>
                    </a:p>
                  </a:txBody>
                  <a:tcPr marL="8373" marR="8373" marT="8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206165"/>
                  </a:ext>
                </a:extLst>
              </a:tr>
              <a:tr h="15909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Années de scolarité tertiaire</a:t>
                      </a:r>
                    </a:p>
                  </a:txBody>
                  <a:tcPr marL="8373" marR="8373" marT="83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906125"/>
                  </a:ext>
                </a:extLst>
              </a:tr>
            </a:tbl>
          </a:graphicData>
        </a:graphic>
      </p:graphicFrame>
      <p:pic>
        <p:nvPicPr>
          <p:cNvPr id="2050" name="Picture 2" descr="Información? Ilustración Sociedad Fotos, Retratos, Imágenes Y Fotografía De  Archivo Libres De Derecho. Image 71560909.">
            <a:extLst>
              <a:ext uri="{FF2B5EF4-FFF2-40B4-BE49-F238E27FC236}">
                <a16:creationId xmlns:a16="http://schemas.microsoft.com/office/drawing/2014/main" id="{1F73A72E-3EAA-496E-AB5A-2208344EE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40" y="1200241"/>
            <a:ext cx="4278496" cy="269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Elipse"/>
          <p:cNvSpPr/>
          <p:nvPr/>
        </p:nvSpPr>
        <p:spPr>
          <a:xfrm>
            <a:off x="8667750" y="3071814"/>
            <a:ext cx="928688" cy="428625"/>
          </a:xfrm>
          <a:prstGeom prst="ellipse">
            <a:avLst/>
          </a:prstGeom>
          <a:noFill/>
          <a:ln w="762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1923847" y="260648"/>
            <a:ext cx="63841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schemeClr val="accent6">
                    <a:lumMod val="50000"/>
                  </a:schemeClr>
                </a:solidFill>
              </a:rPr>
              <a:t>RÉSULTATS: MACRO-INDICATEURS</a:t>
            </a:r>
          </a:p>
        </p:txBody>
      </p:sp>
      <p:sp>
        <p:nvSpPr>
          <p:cNvPr id="101" name="100 CuadroTexto"/>
          <p:cNvSpPr txBox="1"/>
          <p:nvPr/>
        </p:nvSpPr>
        <p:spPr>
          <a:xfrm>
            <a:off x="8810626" y="3000375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66" name="65 Elipse"/>
          <p:cNvSpPr/>
          <p:nvPr/>
        </p:nvSpPr>
        <p:spPr>
          <a:xfrm>
            <a:off x="8846334" y="4664977"/>
            <a:ext cx="785813" cy="411424"/>
          </a:xfrm>
          <a:prstGeom prst="ellipse">
            <a:avLst/>
          </a:prstGeom>
          <a:noFill/>
          <a:ln w="762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0" name="69 Elipse"/>
          <p:cNvSpPr/>
          <p:nvPr/>
        </p:nvSpPr>
        <p:spPr>
          <a:xfrm>
            <a:off x="8596313" y="1500188"/>
            <a:ext cx="857250" cy="571500"/>
          </a:xfrm>
          <a:prstGeom prst="ellipse">
            <a:avLst/>
          </a:prstGeom>
          <a:noFill/>
          <a:ln w="762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8667750" y="1500189"/>
            <a:ext cx="7254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fr-FR" sz="2800" b="1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fr-FR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2" name="71 CuadroTexto"/>
          <p:cNvSpPr txBox="1"/>
          <p:nvPr/>
        </p:nvSpPr>
        <p:spPr>
          <a:xfrm>
            <a:off x="8524892" y="3714752"/>
            <a:ext cx="174919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CONTENUS %</a:t>
            </a:r>
          </a:p>
        </p:txBody>
      </p:sp>
      <p:sp>
        <p:nvSpPr>
          <p:cNvPr id="74" name="73 CuadroTexto"/>
          <p:cNvSpPr txBox="1"/>
          <p:nvPr/>
        </p:nvSpPr>
        <p:spPr>
          <a:xfrm>
            <a:off x="8453455" y="2071679"/>
            <a:ext cx="145424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PRÉSENCE</a:t>
            </a:r>
          </a:p>
          <a:p>
            <a:pPr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VIRTUELLE</a:t>
            </a:r>
          </a:p>
        </p:txBody>
      </p:sp>
      <p:sp>
        <p:nvSpPr>
          <p:cNvPr id="91" name="90 Elipse"/>
          <p:cNvSpPr/>
          <p:nvPr/>
        </p:nvSpPr>
        <p:spPr>
          <a:xfrm>
            <a:off x="8239125" y="2928938"/>
            <a:ext cx="1785938" cy="723900"/>
          </a:xfrm>
          <a:prstGeom prst="ellipse">
            <a:avLst/>
          </a:prstGeom>
          <a:solidFill>
            <a:srgbClr val="FFFF00"/>
          </a:solidFill>
          <a:ln w="762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9" name="98 CuadroTexto"/>
          <p:cNvSpPr txBox="1"/>
          <p:nvPr/>
        </p:nvSpPr>
        <p:spPr>
          <a:xfrm>
            <a:off x="8459304" y="5380700"/>
            <a:ext cx="201850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PRODUCTIVITÉ</a:t>
            </a:r>
          </a:p>
          <a:p>
            <a:pPr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DES CONTENUS</a:t>
            </a:r>
          </a:p>
          <a:p>
            <a:pPr algn="l" rtl="0">
              <a:defRPr/>
            </a:pP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35359" y="1274713"/>
            <a:ext cx="72779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CONTENUS </a:t>
            </a:r>
            <a:r>
              <a:rPr lang="fr-FR" b="1" dirty="0"/>
              <a:t>EST DÉFINI COMME LA MOYENNE DES 5 INDICATEURS PRÉCÉDENTS</a:t>
            </a:r>
          </a:p>
          <a:p>
            <a:pPr algn="l" rtl="0"/>
            <a:endParaRPr lang="fr-FR" b="1" dirty="0"/>
          </a:p>
          <a:p>
            <a:pPr algn="l" rtl="0"/>
            <a:r>
              <a:rPr lang="fr-FR" b="1" dirty="0"/>
              <a:t>C'EST UN POURCENTAGE L1+L2 INDIQUANT LE % DE CONTENUS PAR LANGUE.</a:t>
            </a:r>
          </a:p>
          <a:p>
            <a:pPr algn="l" rtl="0"/>
            <a:endParaRPr lang="fr-FR" b="1" dirty="0"/>
          </a:p>
          <a:p>
            <a:pPr algn="l" rtl="0"/>
            <a:endParaRPr lang="fr-FR" b="1" dirty="0"/>
          </a:p>
          <a:p>
            <a:pPr algn="l" rtl="0"/>
            <a:endParaRPr lang="fr-FR" b="1" dirty="0"/>
          </a:p>
          <a:p>
            <a:pPr algn="l" rtl="0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PRÉSENCE VIRTUELLE </a:t>
            </a:r>
            <a:r>
              <a:rPr lang="fr-FR" b="1" dirty="0"/>
              <a:t>= CONTENUS / LOCUTEURS</a:t>
            </a:r>
          </a:p>
          <a:p>
            <a:pPr algn="l" rtl="0"/>
            <a:endParaRPr lang="fr-FR" b="1" dirty="0"/>
          </a:p>
          <a:p>
            <a:pPr algn="l" rtl="0"/>
            <a:endParaRPr lang="fr-FR" b="1" dirty="0"/>
          </a:p>
          <a:p>
            <a:pPr algn="l" rtl="0"/>
            <a:endParaRPr lang="fr-FR" b="1" dirty="0"/>
          </a:p>
          <a:p>
            <a:pPr algn="l" rtl="0"/>
            <a:endParaRPr lang="fr-FR" b="1" dirty="0"/>
          </a:p>
          <a:p>
            <a:pPr algn="l" rtl="0"/>
            <a:endParaRPr lang="fr-FR" b="1" dirty="0"/>
          </a:p>
          <a:p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PRODUCTIVITÉ DES CONTENUS </a:t>
            </a:r>
            <a:r>
              <a:rPr lang="fr-FR" b="1" dirty="0"/>
              <a:t>= CONTENUS / INTERNAUTES</a:t>
            </a:r>
          </a:p>
          <a:p>
            <a:pPr algn="l" rtl="0"/>
            <a:endParaRPr lang="fr-FR" b="1" dirty="0"/>
          </a:p>
          <a:p>
            <a:pPr algn="l" rtl="0"/>
            <a:endParaRPr lang="fr-FR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C4241D65-913F-4088-B18D-29E237442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918766"/>
              </p:ext>
            </p:extLst>
          </p:nvPr>
        </p:nvGraphicFramePr>
        <p:xfrm>
          <a:off x="263352" y="980728"/>
          <a:ext cx="4349254" cy="5253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3928">
                  <a:extLst>
                    <a:ext uri="{9D8B030D-6E8A-4147-A177-3AD203B41FA5}">
                      <a16:colId xmlns:a16="http://schemas.microsoft.com/office/drawing/2014/main" val="4073308739"/>
                    </a:ext>
                  </a:extLst>
                </a:gridCol>
                <a:gridCol w="227704">
                  <a:extLst>
                    <a:ext uri="{9D8B030D-6E8A-4147-A177-3AD203B41FA5}">
                      <a16:colId xmlns:a16="http://schemas.microsoft.com/office/drawing/2014/main" val="500296864"/>
                    </a:ext>
                  </a:extLst>
                </a:gridCol>
                <a:gridCol w="701708">
                  <a:extLst>
                    <a:ext uri="{9D8B030D-6E8A-4147-A177-3AD203B41FA5}">
                      <a16:colId xmlns:a16="http://schemas.microsoft.com/office/drawing/2014/main" val="3050833175"/>
                    </a:ext>
                  </a:extLst>
                </a:gridCol>
                <a:gridCol w="571018">
                  <a:extLst>
                    <a:ext uri="{9D8B030D-6E8A-4147-A177-3AD203B41FA5}">
                      <a16:colId xmlns:a16="http://schemas.microsoft.com/office/drawing/2014/main" val="1751144185"/>
                    </a:ext>
                  </a:extLst>
                </a:gridCol>
                <a:gridCol w="429772">
                  <a:extLst>
                    <a:ext uri="{9D8B030D-6E8A-4147-A177-3AD203B41FA5}">
                      <a16:colId xmlns:a16="http://schemas.microsoft.com/office/drawing/2014/main" val="1046989039"/>
                    </a:ext>
                  </a:extLst>
                </a:gridCol>
                <a:gridCol w="427761">
                  <a:extLst>
                    <a:ext uri="{9D8B030D-6E8A-4147-A177-3AD203B41FA5}">
                      <a16:colId xmlns:a16="http://schemas.microsoft.com/office/drawing/2014/main" val="1249240442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3630085482"/>
                    </a:ext>
                  </a:extLst>
                </a:gridCol>
                <a:gridCol w="486572">
                  <a:extLst>
                    <a:ext uri="{9D8B030D-6E8A-4147-A177-3AD203B41FA5}">
                      <a16:colId xmlns:a16="http://schemas.microsoft.com/office/drawing/2014/main" val="360796211"/>
                    </a:ext>
                  </a:extLst>
                </a:gridCol>
                <a:gridCol w="355881">
                  <a:extLst>
                    <a:ext uri="{9D8B030D-6E8A-4147-A177-3AD203B41FA5}">
                      <a16:colId xmlns:a16="http://schemas.microsoft.com/office/drawing/2014/main" val="1371721378"/>
                    </a:ext>
                  </a:extLst>
                </a:gridCol>
                <a:gridCol w="569510">
                  <a:extLst>
                    <a:ext uri="{9D8B030D-6E8A-4147-A177-3AD203B41FA5}">
                      <a16:colId xmlns:a16="http://schemas.microsoft.com/office/drawing/2014/main" val="1506474530"/>
                    </a:ext>
                  </a:extLst>
                </a:gridCol>
              </a:tblGrid>
              <a:tr h="12768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solidFill>
                            <a:schemeClr val="tx1"/>
                          </a:solidFill>
                          <a:effectLst/>
                        </a:rPr>
                        <a:t>Rang</a:t>
                      </a:r>
                      <a:endParaRPr lang="fr-FR" sz="105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sz="105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sz="105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sz="105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solidFill>
                            <a:schemeClr val="tx1"/>
                          </a:solidFill>
                          <a:effectLst/>
                        </a:rPr>
                        <a:t>Pop.</a:t>
                      </a:r>
                      <a:endParaRPr lang="fr-FR" sz="105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845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solidFill>
                            <a:schemeClr val="tx1"/>
                          </a:solidFill>
                          <a:effectLst/>
                        </a:rPr>
                        <a:t>Loc.</a:t>
                      </a:r>
                      <a:endParaRPr lang="fr-FR" sz="105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sz="105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noProof="0">
                          <a:solidFill>
                            <a:schemeClr val="tx1"/>
                          </a:solidFill>
                          <a:effectLst/>
                        </a:rPr>
                        <a:t>Prés</a:t>
                      </a:r>
                      <a:r>
                        <a:rPr lang="fr-FR" sz="900" b="1" noProof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05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89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noProof="0">
                          <a:solidFill>
                            <a:schemeClr val="tx1"/>
                          </a:solidFill>
                          <a:effectLst/>
                        </a:rPr>
                        <a:t>Prod.</a:t>
                      </a:r>
                    </a:p>
                    <a:p>
                      <a:pPr marL="889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noProof="0">
                          <a:solidFill>
                            <a:schemeClr val="tx1"/>
                          </a:solidFill>
                          <a:effectLst/>
                        </a:rPr>
                        <a:t>Contenu</a:t>
                      </a:r>
                      <a:r>
                        <a:rPr lang="fr-FR" sz="900" b="1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98893"/>
                  </a:ext>
                </a:extLst>
              </a:tr>
              <a:tr h="11679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solidFill>
                            <a:schemeClr val="tx1"/>
                          </a:solidFill>
                          <a:effectLst/>
                        </a:rPr>
                        <a:t>Contenus</a:t>
                      </a:r>
                      <a:endParaRPr lang="fr-FR" sz="105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sz="105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sz="105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 noProof="0">
                          <a:solidFill>
                            <a:schemeClr val="tx1"/>
                          </a:solidFill>
                          <a:effectLst/>
                        </a:rPr>
                        <a:t>INTERNAUTES</a:t>
                      </a:r>
                      <a:endParaRPr lang="fr-FR" sz="10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845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solidFill>
                            <a:schemeClr val="tx1"/>
                          </a:solidFill>
                          <a:effectLst/>
                        </a:rPr>
                        <a:t>Mondial</a:t>
                      </a:r>
                      <a:endParaRPr lang="fr-FR" sz="105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solidFill>
                            <a:schemeClr val="tx1"/>
                          </a:solidFill>
                          <a:effectLst/>
                        </a:rPr>
                        <a:t>Connect.</a:t>
                      </a:r>
                      <a:endParaRPr lang="fr-FR" sz="105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sz="105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l" rtl="0">
                        <a:lnSpc>
                          <a:spcPts val="845"/>
                        </a:lnSpc>
                        <a:spcAft>
                          <a:spcPts val="0"/>
                        </a:spcAft>
                      </a:pPr>
                      <a:r>
                        <a:rPr lang="fr-FR" sz="700" b="1" noProof="0">
                          <a:solidFill>
                            <a:schemeClr val="tx1"/>
                          </a:solidFill>
                          <a:effectLst/>
                        </a:rPr>
                        <a:t>Contenus</a:t>
                      </a:r>
                      <a:endParaRPr lang="fr-FR" sz="9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845"/>
                        </a:lnSpc>
                        <a:spcAft>
                          <a:spcPts val="0"/>
                        </a:spcAft>
                      </a:pPr>
                      <a:r>
                        <a:rPr lang="fr-FR" sz="1050" b="1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Virt.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/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27285"/>
                  </a:ext>
                </a:extLst>
              </a:tr>
              <a:tr h="12974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L1+L2</a:t>
                      </a:r>
                      <a:endParaRPr lang="fr-FR" sz="105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</a:rPr>
                        <a:t>ISO</a:t>
                      </a:r>
                      <a:endParaRPr lang="fr-FR" sz="105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</a:rPr>
                        <a:t>LANGUES</a:t>
                      </a:r>
                      <a:endParaRPr lang="fr-FR" sz="105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</a:rPr>
                        <a:t>L1+L2</a:t>
                      </a:r>
                      <a:endParaRPr lang="fr-FR" sz="105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</a:rPr>
                        <a:t>L1+L2</a:t>
                      </a:r>
                      <a:endParaRPr lang="fr-FR" sz="105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</a:rPr>
                        <a:t>L1+L2</a:t>
                      </a:r>
                      <a:endParaRPr lang="fr-FR" sz="105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</a:rPr>
                        <a:t> </a:t>
                      </a:r>
                      <a:endParaRPr lang="fr-FR" sz="105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noProof="0">
                          <a:effectLst/>
                        </a:rPr>
                        <a:t>L1+L2</a:t>
                      </a:r>
                      <a:endParaRPr lang="fr-FR" sz="11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</a:rPr>
                        <a:t>L1+L2</a:t>
                      </a:r>
                      <a:endParaRPr lang="fr-FR" sz="105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</a:rPr>
                        <a:t>L1+L2</a:t>
                      </a:r>
                      <a:endParaRPr lang="fr-FR" sz="105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661498"/>
                  </a:ext>
                </a:extLst>
              </a:tr>
              <a:tr h="12974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FR" sz="9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effectLst/>
                        </a:rPr>
                        <a:t>zho</a:t>
                      </a:r>
                      <a:endParaRPr lang="fr-FR" sz="9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Chinois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18,46 %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14,72 %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71,38%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 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effectLst/>
                        </a:rPr>
                        <a:t>21,60%</a:t>
                      </a:r>
                      <a:endParaRPr lang="fr-FR" sz="10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1,47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1.17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188648"/>
                  </a:ext>
                </a:extLst>
              </a:tr>
              <a:tr h="12974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fr-FR" sz="9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effectLst/>
                        </a:rPr>
                        <a:t>eng</a:t>
                      </a:r>
                      <a:endParaRPr lang="fr-FR" sz="9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Anglais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14,83 %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13,01 %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64,86 %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 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effectLst/>
                        </a:rPr>
                        <a:t>19,60 %</a:t>
                      </a:r>
                      <a:endParaRPr lang="fr-FR" sz="10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1.51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1.32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550321"/>
                  </a:ext>
                </a:extLst>
              </a:tr>
              <a:tr h="12974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9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effectLst/>
                        </a:rPr>
                        <a:t>spa</a:t>
                      </a:r>
                      <a:endParaRPr lang="fr-FR" sz="9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Espagnol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6,79 %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5,24 %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73,72%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 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effectLst/>
                        </a:rPr>
                        <a:t>7,85 %</a:t>
                      </a:r>
                      <a:endParaRPr lang="fr-FR" sz="10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1,50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1.16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516668"/>
                  </a:ext>
                </a:extLst>
              </a:tr>
              <a:tr h="12974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fr-FR" sz="9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effectLst/>
                        </a:rPr>
                        <a:t>hin</a:t>
                      </a:r>
                      <a:endParaRPr lang="fr-FR" sz="9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Hindi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4,19 %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5,80 %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41,16%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 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effectLst/>
                        </a:rPr>
                        <a:t>3,76 %</a:t>
                      </a:r>
                      <a:endParaRPr lang="fr-FR" sz="10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0,65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0,90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558975"/>
                  </a:ext>
                </a:extLst>
              </a:tr>
              <a:tr h="12974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fr-FR" sz="9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effectLst/>
                        </a:rPr>
                        <a:t>rus</a:t>
                      </a:r>
                      <a:endParaRPr lang="fr-FR" sz="9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Russe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3,51 %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2,49 %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80,32%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 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effectLst/>
                        </a:rPr>
                        <a:t>3,76 %</a:t>
                      </a:r>
                      <a:endParaRPr lang="fr-FR" sz="10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1.51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1.07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55222"/>
                  </a:ext>
                </a:extLst>
              </a:tr>
              <a:tr h="12974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9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effectLst/>
                        </a:rPr>
                        <a:t>fra</a:t>
                      </a:r>
                      <a:endParaRPr lang="fr-FR" sz="9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Français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2,98 %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2,58 %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65,80 %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 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effectLst/>
                        </a:rPr>
                        <a:t>3,33 %</a:t>
                      </a:r>
                      <a:endParaRPr lang="fr-FR" sz="10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1.29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1.12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044530"/>
                  </a:ext>
                </a:extLst>
              </a:tr>
              <a:tr h="12974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fr-FR" sz="9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effectLst/>
                        </a:rPr>
                        <a:t>por</a:t>
                      </a:r>
                      <a:endParaRPr lang="fr-FR" sz="9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Portugais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2,99 %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2,49 %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68,43%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 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effectLst/>
                        </a:rPr>
                        <a:t>3,13%</a:t>
                      </a:r>
                      <a:endParaRPr lang="fr-FR" sz="10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1.26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1.05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382955"/>
                  </a:ext>
                </a:extLst>
              </a:tr>
              <a:tr h="12974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fr-FR" sz="9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effectLst/>
                        </a:rPr>
                        <a:t>ara</a:t>
                      </a:r>
                      <a:endParaRPr lang="fr-FR" sz="9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Arabe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3,97 %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3,53 %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63,99 %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 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effectLst/>
                        </a:rPr>
                        <a:t>3,09 %</a:t>
                      </a:r>
                      <a:endParaRPr lang="fr-FR" sz="10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0,87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0,78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360460"/>
                  </a:ext>
                </a:extLst>
              </a:tr>
              <a:tr h="12974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fr-FR" sz="9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effectLst/>
                        </a:rPr>
                        <a:t>jpn</a:t>
                      </a:r>
                      <a:endParaRPr lang="fr-FR" sz="9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Japonais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1,99 %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1,22 %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92,63%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 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effectLst/>
                        </a:rPr>
                        <a:t>2,66 %</a:t>
                      </a:r>
                      <a:endParaRPr lang="fr-FR" sz="10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2.18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1.34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982907"/>
                  </a:ext>
                </a:extLst>
              </a:tr>
              <a:tr h="12974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FR" sz="9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effectLst/>
                        </a:rPr>
                        <a:t>deu</a:t>
                      </a:r>
                      <a:endParaRPr lang="fr-FR" sz="9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Allemand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2,04 %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1,30%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89,17%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 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effectLst/>
                        </a:rPr>
                        <a:t>2,37 %</a:t>
                      </a:r>
                      <a:endParaRPr lang="fr-FR" sz="10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1,82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1.16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973630"/>
                  </a:ext>
                </a:extLst>
              </a:tr>
              <a:tr h="12974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fr-FR" sz="9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effectLst/>
                        </a:rPr>
                        <a:t>msa</a:t>
                      </a:r>
                      <a:endParaRPr lang="fr-FR" sz="9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Malais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2,36 %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2,36 %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56,93 %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 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effectLst/>
                        </a:rPr>
                        <a:t>1,96 %</a:t>
                      </a:r>
                      <a:endParaRPr lang="fr-FR" sz="10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0,83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0,83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5500"/>
                  </a:ext>
                </a:extLst>
              </a:tr>
              <a:tr h="12974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fr-FR" sz="9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effectLst/>
                        </a:rPr>
                        <a:t>tur</a:t>
                      </a:r>
                      <a:endParaRPr lang="fr-FR" sz="9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Turc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1,17 %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0,85 %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78,05 %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 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effectLst/>
                        </a:rPr>
                        <a:t>1,14 %</a:t>
                      </a:r>
                      <a:endParaRPr lang="fr-FR" sz="10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1,35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0,98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916814"/>
                  </a:ext>
                </a:extLst>
              </a:tr>
              <a:tr h="12974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fr-FR" sz="9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effectLst/>
                        </a:rPr>
                        <a:t>ita</a:t>
                      </a:r>
                      <a:endParaRPr lang="fr-FR" sz="9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Italien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0,87 %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0,66 %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75,83%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 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effectLst/>
                        </a:rPr>
                        <a:t>1,00 %</a:t>
                      </a:r>
                      <a:endParaRPr lang="fr-FR" sz="10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1,53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1.14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173908"/>
                  </a:ext>
                </a:extLst>
              </a:tr>
              <a:tr h="12974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fr-FR" sz="9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effectLst/>
                        </a:rPr>
                        <a:t>kor</a:t>
                      </a:r>
                      <a:endParaRPr lang="fr-FR" sz="9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Coréen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0,90 %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0,79 %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65,16 %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 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effectLst/>
                        </a:rPr>
                        <a:t>0,98 %</a:t>
                      </a:r>
                      <a:endParaRPr lang="fr-FR" sz="10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1.24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1.09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109577"/>
                  </a:ext>
                </a:extLst>
              </a:tr>
              <a:tr h="12974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fr-FR" sz="9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effectLst/>
                        </a:rPr>
                        <a:t>fas</a:t>
                      </a:r>
                      <a:endParaRPr lang="fr-FR" sz="9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Persan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1,08 %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0,81 %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75,91 %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 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effectLst/>
                        </a:rPr>
                        <a:t>0,88 %</a:t>
                      </a:r>
                      <a:endParaRPr lang="fr-FR" sz="10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1.09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0,82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857647"/>
                  </a:ext>
                </a:extLst>
              </a:tr>
              <a:tr h="12974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fr-FR" sz="9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effectLst/>
                        </a:rPr>
                        <a:t>ben</a:t>
                      </a:r>
                      <a:endParaRPr lang="fr-FR" sz="9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Bengali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1,11 %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2,58 %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24,55 %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 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effectLst/>
                        </a:rPr>
                        <a:t>0,88 %</a:t>
                      </a:r>
                      <a:endParaRPr lang="fr-FR" sz="10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0,34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0,79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506352"/>
                  </a:ext>
                </a:extLst>
              </a:tr>
              <a:tr h="12974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fr-FR" sz="9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effectLst/>
                        </a:rPr>
                        <a:t>vie</a:t>
                      </a:r>
                      <a:endParaRPr lang="fr-FR" sz="9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Vietnamien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0,92 %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0,74 %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70,96 %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 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effectLst/>
                        </a:rPr>
                        <a:t>0,85 %</a:t>
                      </a:r>
                      <a:endParaRPr lang="fr-FR" sz="10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1.15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0,92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596435"/>
                  </a:ext>
                </a:extLst>
              </a:tr>
              <a:tr h="12974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fr-FR" sz="9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effectLst/>
                        </a:rPr>
                        <a:t>urd</a:t>
                      </a:r>
                      <a:endParaRPr lang="fr-FR" sz="9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Ourdou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0,95 %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2,22 %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24,38%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 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effectLst/>
                        </a:rPr>
                        <a:t>0,66 %</a:t>
                      </a:r>
                      <a:endParaRPr lang="fr-FR" sz="10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0,30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0,70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042505"/>
                  </a:ext>
                </a:extLst>
              </a:tr>
              <a:tr h="12974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fr-FR" sz="9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effectLst/>
                        </a:rPr>
                        <a:t>tha</a:t>
                      </a:r>
                      <a:endParaRPr lang="fr-FR" sz="9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Thaïlandais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0,80 %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0,59 %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77,95 %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 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effectLst/>
                        </a:rPr>
                        <a:t>0,65 %</a:t>
                      </a:r>
                      <a:endParaRPr lang="fr-FR" sz="10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1.12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0,82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63212"/>
                  </a:ext>
                </a:extLst>
              </a:tr>
              <a:tr h="12974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fr-FR" sz="9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effectLst/>
                        </a:rPr>
                        <a:t>pol</a:t>
                      </a:r>
                      <a:endParaRPr lang="fr-FR" sz="9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Polonais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0,60 %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0,39 %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87,09 %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 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effectLst/>
                        </a:rPr>
                        <a:t>0,63 %</a:t>
                      </a:r>
                      <a:endParaRPr lang="fr-FR" sz="10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1,59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1.04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096029"/>
                  </a:ext>
                </a:extLst>
              </a:tr>
              <a:tr h="12974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fr-FR" sz="9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effectLst/>
                        </a:rPr>
                        <a:t>mar</a:t>
                      </a:r>
                      <a:endParaRPr lang="fr-FR" sz="9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Marathe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0,69 %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0,96 %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41,06 %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 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effectLst/>
                        </a:rPr>
                        <a:t>0,58 %</a:t>
                      </a:r>
                      <a:endParaRPr lang="fr-FR" sz="10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0,60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0,83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130965"/>
                  </a:ext>
                </a:extLst>
              </a:tr>
              <a:tr h="12974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fr-FR" sz="9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effectLst/>
                        </a:rPr>
                        <a:t>tel</a:t>
                      </a:r>
                      <a:endParaRPr lang="fr-FR" sz="9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Télougou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0,68 %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0,92 %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41,69%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 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effectLst/>
                        </a:rPr>
                        <a:t>0,56 %</a:t>
                      </a:r>
                      <a:endParaRPr lang="fr-FR" sz="10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0,60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0,82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103126"/>
                  </a:ext>
                </a:extLst>
              </a:tr>
              <a:tr h="12974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fr-FR" sz="9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effectLst/>
                        </a:rPr>
                        <a:t>tam</a:t>
                      </a:r>
                      <a:endParaRPr lang="fr-FR" sz="9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Tamil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0,61 %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0,82 %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42,15%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 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effectLst/>
                        </a:rPr>
                        <a:t>0,51 %</a:t>
                      </a:r>
                      <a:endParaRPr lang="fr-FR" sz="10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0,62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0,83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698054"/>
                  </a:ext>
                </a:extLst>
              </a:tr>
              <a:tr h="12974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fr-FR" sz="9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effectLst/>
                        </a:rPr>
                        <a:t>jav</a:t>
                      </a:r>
                      <a:endParaRPr lang="fr-FR" sz="9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Javanais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0,62 %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0,66 %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53,76 %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 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effectLst/>
                        </a:rPr>
                        <a:t>0,44 %</a:t>
                      </a:r>
                      <a:endParaRPr lang="fr-FR" sz="10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0,66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0,70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698431"/>
                  </a:ext>
                </a:extLst>
              </a:tr>
              <a:tr h="12974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fr-FR" sz="9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effectLst/>
                        </a:rPr>
                        <a:t>nld</a:t>
                      </a:r>
                      <a:endParaRPr lang="fr-FR" sz="9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Néerlandais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0,38 %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0,24 %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91,14 %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 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effectLst/>
                        </a:rPr>
                        <a:t>0,41 %</a:t>
                      </a:r>
                      <a:endParaRPr lang="fr-FR" sz="10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1,73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1.08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647491"/>
                  </a:ext>
                </a:extLst>
              </a:tr>
              <a:tr h="12974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fr-FR" sz="9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effectLst/>
                        </a:rPr>
                        <a:t>guj</a:t>
                      </a:r>
                      <a:endParaRPr lang="fr-FR" sz="9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Gujarati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0,44 %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0,60 %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41,47%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 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effectLst/>
                        </a:rPr>
                        <a:t>0,36 %</a:t>
                      </a:r>
                      <a:endParaRPr lang="fr-FR" sz="10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0,61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0,83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465207"/>
                  </a:ext>
                </a:extLst>
              </a:tr>
              <a:tr h="12974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fr-FR" sz="9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effectLst/>
                        </a:rPr>
                        <a:t>ukr</a:t>
                      </a:r>
                      <a:endParaRPr lang="fr-FR" sz="9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Ukrainien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0,40 %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0,32 %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71,02 %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 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effectLst/>
                        </a:rPr>
                        <a:t>0,35 %</a:t>
                      </a:r>
                      <a:endParaRPr lang="fr-FR" sz="10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1.09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0,88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977644"/>
                  </a:ext>
                </a:extLst>
              </a:tr>
              <a:tr h="12974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fr-FR" sz="9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effectLst/>
                        </a:rPr>
                        <a:t>kan</a:t>
                      </a:r>
                      <a:endParaRPr lang="fr-FR" sz="9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Kannada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0,41 %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0,57 %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41,11%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 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effectLst/>
                        </a:rPr>
                        <a:t>0,33 %</a:t>
                      </a:r>
                      <a:endParaRPr lang="fr-FR" sz="10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0,59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0,82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636266"/>
                  </a:ext>
                </a:extLst>
              </a:tr>
              <a:tr h="12974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fr-FR" sz="9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effectLst/>
                        </a:rPr>
                        <a:t>ron</a:t>
                      </a:r>
                      <a:endParaRPr lang="fr-FR" sz="9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Roumain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0,32 %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0,23 %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79,57 %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 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effectLst/>
                        </a:rPr>
                        <a:t>0,30 %</a:t>
                      </a:r>
                      <a:endParaRPr lang="fr-FR" sz="10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1.29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0,93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762880"/>
                  </a:ext>
                </a:extLst>
              </a:tr>
              <a:tr h="12974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fr-FR" sz="9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effectLst/>
                        </a:rPr>
                        <a:t>aze</a:t>
                      </a:r>
                      <a:endParaRPr lang="fr-FR" sz="9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Azerbaïdjanais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0,33 %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0,23 %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81,54%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 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effectLst/>
                        </a:rPr>
                        <a:t>0,28 %</a:t>
                      </a:r>
                      <a:endParaRPr lang="fr-FR" sz="10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1.21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0,85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75584"/>
                  </a:ext>
                </a:extLst>
              </a:tr>
              <a:tr h="129742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sz="9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effectLst/>
                        </a:rPr>
                        <a:t> </a:t>
                      </a:r>
                      <a:endParaRPr lang="fr-FR" sz="9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effectLst/>
                        </a:rPr>
                        <a:t>RESTER</a:t>
                      </a:r>
                      <a:endParaRPr lang="fr-FR" sz="9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22,60%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30,10%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 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 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effectLst/>
                        </a:rPr>
                        <a:t>15,13%</a:t>
                      </a:r>
                      <a:endParaRPr lang="fr-FR" sz="10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 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 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024210"/>
                  </a:ext>
                </a:extLst>
              </a:tr>
              <a:tr h="129742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sz="9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effectLst/>
                        </a:rPr>
                        <a:t> </a:t>
                      </a:r>
                      <a:endParaRPr lang="fr-FR" sz="9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noProof="0">
                          <a:effectLst/>
                        </a:rPr>
                        <a:t>TOTAL</a:t>
                      </a:r>
                      <a:endParaRPr lang="fr-FR" sz="9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100%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100%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 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 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noProof="0">
                          <a:effectLst/>
                        </a:rPr>
                        <a:t>100%</a:t>
                      </a:r>
                      <a:endParaRPr lang="fr-FR" sz="10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>
                          <a:effectLst/>
                        </a:rPr>
                        <a:t> </a:t>
                      </a:r>
                      <a:endParaRPr lang="fr-FR" sz="900" b="1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noProof="0" dirty="0">
                          <a:effectLst/>
                        </a:rPr>
                        <a:t> </a:t>
                      </a:r>
                      <a:endParaRPr lang="fr-FR" sz="9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795803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1AB34428-FF43-4FFB-BF85-C9513252BB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166742"/>
              </p:ext>
            </p:extLst>
          </p:nvPr>
        </p:nvGraphicFramePr>
        <p:xfrm>
          <a:off x="4943872" y="980728"/>
          <a:ext cx="2094230" cy="3422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1131711816"/>
                    </a:ext>
                  </a:extLst>
                </a:gridCol>
                <a:gridCol w="951230">
                  <a:extLst>
                    <a:ext uri="{9D8B030D-6E8A-4147-A177-3AD203B41FA5}">
                      <a16:colId xmlns:a16="http://schemas.microsoft.com/office/drawing/2014/main" val="125108231"/>
                    </a:ext>
                  </a:extLst>
                </a:gridCol>
              </a:tblGrid>
              <a:tr h="188595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 dirty="0">
                          <a:solidFill>
                            <a:schemeClr val="tx1"/>
                          </a:solidFill>
                          <a:effectLst/>
                        </a:rPr>
                        <a:t>LANGUE</a:t>
                      </a:r>
                      <a:endParaRPr lang="fr-FR" sz="14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 dirty="0">
                          <a:solidFill>
                            <a:schemeClr val="tx1"/>
                          </a:solidFill>
                          <a:effectLst/>
                        </a:rPr>
                        <a:t>LOCUTEURS</a:t>
                      </a:r>
                    </a:p>
                    <a:p>
                      <a:pPr marR="13335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CONNECTÉS</a:t>
                      </a:r>
                      <a:endParaRPr lang="fr-FR" sz="14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263116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>
                          <a:solidFill>
                            <a:schemeClr val="tx1"/>
                          </a:solidFill>
                          <a:effectLst/>
                        </a:rPr>
                        <a:t>Norvégien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96,89%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2751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>
                          <a:solidFill>
                            <a:schemeClr val="tx1"/>
                          </a:solidFill>
                          <a:effectLst/>
                        </a:rPr>
                        <a:t>Danois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 dirty="0">
                          <a:solidFill>
                            <a:schemeClr val="tx1"/>
                          </a:solidFill>
                          <a:effectLst/>
                        </a:rPr>
                        <a:t>96,42 %</a:t>
                      </a:r>
                      <a:endParaRPr lang="fr-FR" sz="11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5351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>
                          <a:solidFill>
                            <a:schemeClr val="tx1"/>
                          </a:solidFill>
                          <a:effectLst/>
                        </a:rPr>
                        <a:t>Suédois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93,94 %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8105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>
                          <a:solidFill>
                            <a:schemeClr val="tx1"/>
                          </a:solidFill>
                          <a:effectLst/>
                        </a:rPr>
                        <a:t>Catalan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92,88%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041184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>
                          <a:solidFill>
                            <a:schemeClr val="tx1"/>
                          </a:solidFill>
                          <a:effectLst/>
                        </a:rPr>
                        <a:t>Japonais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92,63%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464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>
                          <a:solidFill>
                            <a:schemeClr val="tx1"/>
                          </a:solidFill>
                          <a:effectLst/>
                        </a:rPr>
                        <a:t>Finlandais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92,07 %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438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>
                          <a:solidFill>
                            <a:schemeClr val="tx1"/>
                          </a:solidFill>
                          <a:effectLst/>
                        </a:rPr>
                        <a:t>Suisse allemand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91,55 %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257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>
                          <a:solidFill>
                            <a:schemeClr val="tx1"/>
                          </a:solidFill>
                          <a:effectLst/>
                        </a:rPr>
                        <a:t>Limbourgeois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91,42 %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4514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>
                          <a:solidFill>
                            <a:schemeClr val="tx1"/>
                          </a:solidFill>
                          <a:effectLst/>
                        </a:rPr>
                        <a:t>Flamand occidental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91,30%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257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>
                          <a:solidFill>
                            <a:schemeClr val="tx1"/>
                          </a:solidFill>
                          <a:effectLst/>
                        </a:rPr>
                        <a:t>Néerlandais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91,14 %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2175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>
                          <a:solidFill>
                            <a:schemeClr val="tx1"/>
                          </a:solidFill>
                          <a:effectLst/>
                        </a:rPr>
                        <a:t>Galicien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91,07 %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923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>
                          <a:solidFill>
                            <a:schemeClr val="tx1"/>
                          </a:solidFill>
                          <a:effectLst/>
                        </a:rPr>
                        <a:t>Saxon supérieur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89,81 %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8632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>
                          <a:solidFill>
                            <a:schemeClr val="tx1"/>
                          </a:solidFill>
                          <a:effectLst/>
                        </a:rPr>
                        <a:t>Estonien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89,26%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801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>
                          <a:solidFill>
                            <a:schemeClr val="tx1"/>
                          </a:solidFill>
                          <a:effectLst/>
                        </a:rPr>
                        <a:t>Allemand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89,17%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7573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>
                          <a:solidFill>
                            <a:schemeClr val="tx1"/>
                          </a:solidFill>
                          <a:effectLst/>
                        </a:rPr>
                        <a:t>Letton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89,04 %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266857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>
                          <a:solidFill>
                            <a:schemeClr val="tx1"/>
                          </a:solidFill>
                          <a:effectLst/>
                        </a:rPr>
                        <a:t>Bavarois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 dirty="0">
                          <a:solidFill>
                            <a:schemeClr val="tx1"/>
                          </a:solidFill>
                          <a:effectLst/>
                        </a:rPr>
                        <a:t>88,24%</a:t>
                      </a:r>
                      <a:endParaRPr lang="fr-FR" sz="11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07798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5B86AB8B-F5E8-42C8-8A4E-866CB4B550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165570"/>
              </p:ext>
            </p:extLst>
          </p:nvPr>
        </p:nvGraphicFramePr>
        <p:xfrm>
          <a:off x="7176120" y="980728"/>
          <a:ext cx="2026285" cy="4141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740942101"/>
                    </a:ext>
                  </a:extLst>
                </a:gridCol>
                <a:gridCol w="946165">
                  <a:extLst>
                    <a:ext uri="{9D8B030D-6E8A-4147-A177-3AD203B41FA5}">
                      <a16:colId xmlns:a16="http://schemas.microsoft.com/office/drawing/2014/main" val="1450350958"/>
                    </a:ext>
                  </a:extLst>
                </a:gridCol>
              </a:tblGrid>
              <a:tr h="154940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sz="1400" noProof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 dirty="0">
                          <a:solidFill>
                            <a:schemeClr val="tx1"/>
                          </a:solidFill>
                          <a:effectLst/>
                        </a:rPr>
                        <a:t>LANGUE</a:t>
                      </a:r>
                      <a:endParaRPr lang="fr-FR" sz="14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noProof="0" dirty="0">
                          <a:solidFill>
                            <a:schemeClr val="tx1"/>
                          </a:solidFill>
                          <a:effectLst/>
                        </a:rPr>
                        <a:t>PRODUCTIVITÉ</a:t>
                      </a:r>
                      <a:endParaRPr lang="fr-FR" sz="14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 dirty="0">
                          <a:solidFill>
                            <a:schemeClr val="tx1"/>
                          </a:solidFill>
                          <a:effectLst/>
                        </a:rPr>
                        <a:t>CONTENUS</a:t>
                      </a:r>
                      <a:endParaRPr lang="fr-FR" sz="1400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542507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>
                          <a:solidFill>
                            <a:schemeClr val="tx1"/>
                          </a:solidFill>
                          <a:effectLst/>
                        </a:rPr>
                        <a:t>Japonais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1.34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563637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>
                          <a:solidFill>
                            <a:schemeClr val="tx1"/>
                          </a:solidFill>
                          <a:effectLst/>
                        </a:rPr>
                        <a:t>Anglais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1.32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97039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>
                          <a:solidFill>
                            <a:schemeClr val="tx1"/>
                          </a:solidFill>
                          <a:effectLst/>
                        </a:rPr>
                        <a:t>Chinois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1.17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6760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>
                          <a:solidFill>
                            <a:schemeClr val="tx1"/>
                          </a:solidFill>
                          <a:effectLst/>
                        </a:rPr>
                        <a:t>Allemand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1.16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264585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>
                          <a:solidFill>
                            <a:schemeClr val="tx1"/>
                          </a:solidFill>
                          <a:effectLst/>
                        </a:rPr>
                        <a:t>Espagnol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1.16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300224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>
                          <a:solidFill>
                            <a:schemeClr val="tx1"/>
                          </a:solidFill>
                          <a:effectLst/>
                        </a:rPr>
                        <a:t>Italien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1.14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257267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>
                          <a:solidFill>
                            <a:schemeClr val="tx1"/>
                          </a:solidFill>
                          <a:effectLst/>
                        </a:rPr>
                        <a:t>Français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1.12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101517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>
                          <a:solidFill>
                            <a:schemeClr val="tx1"/>
                          </a:solidFill>
                          <a:effectLst/>
                        </a:rPr>
                        <a:t>Norvégien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1.10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486958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>
                          <a:solidFill>
                            <a:schemeClr val="tx1"/>
                          </a:solidFill>
                          <a:effectLst/>
                        </a:rPr>
                        <a:t>Suédois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1.10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319229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>
                          <a:solidFill>
                            <a:schemeClr val="tx1"/>
                          </a:solidFill>
                          <a:effectLst/>
                        </a:rPr>
                        <a:t>Coréen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1.09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507395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>
                          <a:solidFill>
                            <a:schemeClr val="tx1"/>
                          </a:solidFill>
                          <a:effectLst/>
                        </a:rPr>
                        <a:t>Néerlandais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1.08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810428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>
                          <a:solidFill>
                            <a:schemeClr val="tx1"/>
                          </a:solidFill>
                          <a:effectLst/>
                        </a:rPr>
                        <a:t>Russe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1.07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60578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>
                          <a:solidFill>
                            <a:schemeClr val="tx1"/>
                          </a:solidFill>
                          <a:effectLst/>
                        </a:rPr>
                        <a:t>Grec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1.07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744062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>
                          <a:solidFill>
                            <a:schemeClr val="tx1"/>
                          </a:solidFill>
                          <a:effectLst/>
                        </a:rPr>
                        <a:t>CapVerdien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1.05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08364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>
                          <a:solidFill>
                            <a:schemeClr val="tx1"/>
                          </a:solidFill>
                          <a:effectLst/>
                        </a:rPr>
                        <a:t>Danois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1.05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809222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>
                          <a:solidFill>
                            <a:schemeClr val="tx1"/>
                          </a:solidFill>
                          <a:effectLst/>
                        </a:rPr>
                        <a:t>Portugais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1.05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01542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>
                          <a:solidFill>
                            <a:schemeClr val="tx1"/>
                          </a:solidFill>
                          <a:effectLst/>
                        </a:rPr>
                        <a:t>Finlandais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1.04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66111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>
                          <a:solidFill>
                            <a:schemeClr val="tx1"/>
                          </a:solidFill>
                          <a:effectLst/>
                        </a:rPr>
                        <a:t>Polonais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1.04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927166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>
                          <a:solidFill>
                            <a:schemeClr val="tx1"/>
                          </a:solidFill>
                          <a:effectLst/>
                        </a:rPr>
                        <a:t>Catalan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1.03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341172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 dirty="0">
                          <a:solidFill>
                            <a:schemeClr val="tx1"/>
                          </a:solidFill>
                          <a:effectLst/>
                        </a:rPr>
                        <a:t>Suisse allemand</a:t>
                      </a:r>
                      <a:endParaRPr lang="fr-FR" sz="11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1.02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187896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>
                          <a:solidFill>
                            <a:schemeClr val="tx1"/>
                          </a:solidFill>
                          <a:effectLst/>
                        </a:rPr>
                        <a:t>Hébreu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 dirty="0">
                          <a:solidFill>
                            <a:schemeClr val="tx1"/>
                          </a:solidFill>
                          <a:effectLst/>
                        </a:rPr>
                        <a:t>1,00</a:t>
                      </a:r>
                      <a:endParaRPr lang="fr-FR" sz="11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406155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661A5F78-10E8-4417-BAF0-B3D2C0EA7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265700"/>
              </p:ext>
            </p:extLst>
          </p:nvPr>
        </p:nvGraphicFramePr>
        <p:xfrm>
          <a:off x="9336360" y="980728"/>
          <a:ext cx="2269108" cy="39575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9163">
                  <a:extLst>
                    <a:ext uri="{9D8B030D-6E8A-4147-A177-3AD203B41FA5}">
                      <a16:colId xmlns:a16="http://schemas.microsoft.com/office/drawing/2014/main" val="851651791"/>
                    </a:ext>
                  </a:extLst>
                </a:gridCol>
                <a:gridCol w="829945">
                  <a:extLst>
                    <a:ext uri="{9D8B030D-6E8A-4147-A177-3AD203B41FA5}">
                      <a16:colId xmlns:a16="http://schemas.microsoft.com/office/drawing/2014/main" val="2134331456"/>
                    </a:ext>
                  </a:extLst>
                </a:gridCol>
              </a:tblGrid>
              <a:tr h="180340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 dirty="0">
                          <a:solidFill>
                            <a:schemeClr val="tx1"/>
                          </a:solidFill>
                          <a:effectLst/>
                        </a:rPr>
                        <a:t>LANGUE</a:t>
                      </a:r>
                      <a:endParaRPr lang="fr-FR" sz="14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3335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noProof="0" dirty="0">
                          <a:solidFill>
                            <a:schemeClr val="tx1"/>
                          </a:solidFill>
                          <a:effectLst/>
                        </a:rPr>
                        <a:t>PRÉSENCE</a:t>
                      </a:r>
                      <a:endParaRPr lang="fr-FR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marR="13335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noProof="0" dirty="0">
                          <a:solidFill>
                            <a:schemeClr val="tx1"/>
                          </a:solidFill>
                          <a:effectLst/>
                        </a:rPr>
                        <a:t>VIRTUELLE</a:t>
                      </a:r>
                      <a:endParaRPr lang="fr-FR" sz="1400" b="1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17096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>
                          <a:solidFill>
                            <a:schemeClr val="tx1"/>
                          </a:solidFill>
                          <a:effectLst/>
                        </a:rPr>
                        <a:t>Japonais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3937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2.18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3298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>
                          <a:solidFill>
                            <a:schemeClr val="tx1"/>
                          </a:solidFill>
                          <a:effectLst/>
                        </a:rPr>
                        <a:t>Norvégien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3937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1,88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82741"/>
                  </a:ext>
                </a:extLst>
              </a:tr>
              <a:tr h="220345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 dirty="0">
                          <a:solidFill>
                            <a:schemeClr val="tx1"/>
                          </a:solidFill>
                          <a:effectLst/>
                        </a:rPr>
                        <a:t>Allemand</a:t>
                      </a:r>
                      <a:endParaRPr lang="fr-FR" sz="11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3937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1,82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5172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 dirty="0">
                          <a:solidFill>
                            <a:schemeClr val="tx1"/>
                          </a:solidFill>
                          <a:effectLst/>
                        </a:rPr>
                        <a:t>Suédois</a:t>
                      </a:r>
                      <a:endParaRPr lang="fr-FR" sz="11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3937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1,82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43173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 dirty="0">
                          <a:solidFill>
                            <a:schemeClr val="tx1"/>
                          </a:solidFill>
                          <a:effectLst/>
                        </a:rPr>
                        <a:t>Danois</a:t>
                      </a:r>
                      <a:endParaRPr lang="fr-FR" sz="11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3937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1,78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11746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 dirty="0">
                          <a:solidFill>
                            <a:schemeClr val="tx1"/>
                          </a:solidFill>
                          <a:effectLst/>
                        </a:rPr>
                        <a:t>Néerlandais</a:t>
                      </a:r>
                      <a:endParaRPr lang="fr-FR" sz="11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3937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1,73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8733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 dirty="0">
                          <a:solidFill>
                            <a:schemeClr val="tx1"/>
                          </a:solidFill>
                          <a:effectLst/>
                        </a:rPr>
                        <a:t>Finlandais</a:t>
                      </a:r>
                      <a:endParaRPr lang="fr-FR" sz="11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3937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1,69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71388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 dirty="0">
                          <a:solidFill>
                            <a:schemeClr val="tx1"/>
                          </a:solidFill>
                          <a:effectLst/>
                        </a:rPr>
                        <a:t>Catalan</a:t>
                      </a:r>
                      <a:endParaRPr lang="fr-FR" sz="11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3937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1,68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651875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 dirty="0">
                          <a:solidFill>
                            <a:schemeClr val="tx1"/>
                          </a:solidFill>
                          <a:effectLst/>
                        </a:rPr>
                        <a:t>Suisse allemand </a:t>
                      </a:r>
                      <a:endParaRPr lang="fr-FR" sz="11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3937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1,63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7799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 dirty="0">
                          <a:solidFill>
                            <a:schemeClr val="tx1"/>
                          </a:solidFill>
                          <a:effectLst/>
                        </a:rPr>
                        <a:t>Polonais</a:t>
                      </a:r>
                      <a:endParaRPr lang="fr-FR" sz="11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3937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1,59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298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 dirty="0">
                          <a:solidFill>
                            <a:schemeClr val="tx1"/>
                          </a:solidFill>
                          <a:effectLst/>
                        </a:rPr>
                        <a:t>Italien</a:t>
                      </a:r>
                      <a:endParaRPr lang="fr-FR" sz="11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3937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1,53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99081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 dirty="0">
                          <a:solidFill>
                            <a:schemeClr val="tx1"/>
                          </a:solidFill>
                          <a:effectLst/>
                        </a:rPr>
                        <a:t>Estonien</a:t>
                      </a:r>
                      <a:endParaRPr lang="fr-FR" sz="11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3937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1.51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9794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 dirty="0">
                          <a:solidFill>
                            <a:schemeClr val="tx1"/>
                          </a:solidFill>
                          <a:effectLst/>
                        </a:rPr>
                        <a:t>Russe</a:t>
                      </a:r>
                      <a:endParaRPr lang="fr-FR" sz="11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3937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1.51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91368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 dirty="0">
                          <a:solidFill>
                            <a:schemeClr val="tx1"/>
                          </a:solidFill>
                          <a:effectLst/>
                        </a:rPr>
                        <a:t>Anglais</a:t>
                      </a:r>
                      <a:endParaRPr lang="fr-FR" sz="11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3937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1.51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7795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 dirty="0">
                          <a:solidFill>
                            <a:schemeClr val="tx1"/>
                          </a:solidFill>
                          <a:effectLst/>
                        </a:rPr>
                        <a:t>Hébreu</a:t>
                      </a:r>
                      <a:endParaRPr lang="fr-FR" sz="11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3937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1,50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877168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 dirty="0">
                          <a:solidFill>
                            <a:schemeClr val="tx1"/>
                          </a:solidFill>
                          <a:effectLst/>
                        </a:rPr>
                        <a:t>Grec</a:t>
                      </a:r>
                      <a:endParaRPr lang="fr-FR" sz="11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3937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1,50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04851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 dirty="0">
                          <a:solidFill>
                            <a:schemeClr val="tx1"/>
                          </a:solidFill>
                          <a:effectLst/>
                        </a:rPr>
                        <a:t>Espagnol</a:t>
                      </a:r>
                      <a:endParaRPr lang="fr-FR" sz="11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3937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1,50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890779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 dirty="0">
                          <a:solidFill>
                            <a:schemeClr val="tx1"/>
                          </a:solidFill>
                          <a:effectLst/>
                        </a:rPr>
                        <a:t>Chinois</a:t>
                      </a:r>
                      <a:endParaRPr lang="fr-FR" sz="11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3937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solidFill>
                            <a:schemeClr val="tx1"/>
                          </a:solidFill>
                          <a:effectLst/>
                        </a:rPr>
                        <a:t>1,47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2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127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 dirty="0">
                          <a:solidFill>
                            <a:schemeClr val="tx1"/>
                          </a:solidFill>
                          <a:effectLst/>
                        </a:rPr>
                        <a:t>Letton</a:t>
                      </a:r>
                      <a:endParaRPr lang="fr-FR" sz="11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3937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 dirty="0">
                          <a:solidFill>
                            <a:schemeClr val="tx1"/>
                          </a:solidFill>
                          <a:effectLst/>
                        </a:rPr>
                        <a:t>1.46</a:t>
                      </a:r>
                      <a:endParaRPr lang="fr-FR" sz="11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23487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913E0EC0-478D-4F51-859B-029DA4C728FB}"/>
              </a:ext>
            </a:extLst>
          </p:cNvPr>
          <p:cNvSpPr txBox="1"/>
          <p:nvPr/>
        </p:nvSpPr>
        <p:spPr>
          <a:xfrm>
            <a:off x="3791744" y="118095"/>
            <a:ext cx="2752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RÉSULTATS 1/2</a:t>
            </a:r>
            <a:endParaRPr lang="es-E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4CA2EAF-77E1-4981-A0A3-699DA3218B33}"/>
              </a:ext>
            </a:extLst>
          </p:cNvPr>
          <p:cNvSpPr txBox="1"/>
          <p:nvPr/>
        </p:nvSpPr>
        <p:spPr>
          <a:xfrm>
            <a:off x="6544421" y="6021288"/>
            <a:ext cx="459213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fr-FR" b="1" dirty="0"/>
              <a:t>INTERVALLE DE CONFIANCE : +- 20%</a:t>
            </a:r>
            <a:endParaRPr lang="es-ES" b="1" dirty="0"/>
          </a:p>
        </p:txBody>
      </p:sp>
      <p:pic>
        <p:nvPicPr>
          <p:cNvPr id="3075" name="Picture 3" descr="CWTS Journal Indicators">
            <a:extLst>
              <a:ext uri="{FF2B5EF4-FFF2-40B4-BE49-F238E27FC236}">
                <a16:creationId xmlns:a16="http://schemas.microsoft.com/office/drawing/2014/main" id="{F2BA2BEC-61D2-44B8-8608-90B48B748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1" y="4639392"/>
            <a:ext cx="1885752" cy="125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13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E1339EE-837C-439D-95A8-8DCCD84F25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575243"/>
              </p:ext>
            </p:extLst>
          </p:nvPr>
        </p:nvGraphicFramePr>
        <p:xfrm>
          <a:off x="497371" y="1953790"/>
          <a:ext cx="8369301" cy="1742852"/>
        </p:xfrm>
        <a:graphic>
          <a:graphicData uri="http://schemas.openxmlformats.org/drawingml/2006/table">
            <a:tbl>
              <a:tblPr/>
              <a:tblGrid>
                <a:gridCol w="1445606">
                  <a:extLst>
                    <a:ext uri="{9D8B030D-6E8A-4147-A177-3AD203B41FA5}">
                      <a16:colId xmlns:a16="http://schemas.microsoft.com/office/drawing/2014/main" val="1128968134"/>
                    </a:ext>
                  </a:extLst>
                </a:gridCol>
                <a:gridCol w="690587">
                  <a:extLst>
                    <a:ext uri="{9D8B030D-6E8A-4147-A177-3AD203B41FA5}">
                      <a16:colId xmlns:a16="http://schemas.microsoft.com/office/drawing/2014/main" val="33920772"/>
                    </a:ext>
                  </a:extLst>
                </a:gridCol>
                <a:gridCol w="881827">
                  <a:extLst>
                    <a:ext uri="{9D8B030D-6E8A-4147-A177-3AD203B41FA5}">
                      <a16:colId xmlns:a16="http://schemas.microsoft.com/office/drawing/2014/main" val="2610128484"/>
                    </a:ext>
                  </a:extLst>
                </a:gridCol>
                <a:gridCol w="913015">
                  <a:extLst>
                    <a:ext uri="{9D8B030D-6E8A-4147-A177-3AD203B41FA5}">
                      <a16:colId xmlns:a16="http://schemas.microsoft.com/office/drawing/2014/main" val="2441309007"/>
                    </a:ext>
                  </a:extLst>
                </a:gridCol>
                <a:gridCol w="748165">
                  <a:extLst>
                    <a:ext uri="{9D8B030D-6E8A-4147-A177-3AD203B41FA5}">
                      <a16:colId xmlns:a16="http://schemas.microsoft.com/office/drawing/2014/main" val="498169432"/>
                    </a:ext>
                  </a:extLst>
                </a:gridCol>
                <a:gridCol w="748165">
                  <a:extLst>
                    <a:ext uri="{9D8B030D-6E8A-4147-A177-3AD203B41FA5}">
                      <a16:colId xmlns:a16="http://schemas.microsoft.com/office/drawing/2014/main" val="3884479754"/>
                    </a:ext>
                  </a:extLst>
                </a:gridCol>
                <a:gridCol w="697442">
                  <a:extLst>
                    <a:ext uri="{9D8B030D-6E8A-4147-A177-3AD203B41FA5}">
                      <a16:colId xmlns:a16="http://schemas.microsoft.com/office/drawing/2014/main" val="3374115437"/>
                    </a:ext>
                  </a:extLst>
                </a:gridCol>
                <a:gridCol w="1014461">
                  <a:extLst>
                    <a:ext uri="{9D8B030D-6E8A-4147-A177-3AD203B41FA5}">
                      <a16:colId xmlns:a16="http://schemas.microsoft.com/office/drawing/2014/main" val="2820698770"/>
                    </a:ext>
                  </a:extLst>
                </a:gridCol>
                <a:gridCol w="1230033">
                  <a:extLst>
                    <a:ext uri="{9D8B030D-6E8A-4147-A177-3AD203B41FA5}">
                      <a16:colId xmlns:a16="http://schemas.microsoft.com/office/drawing/2014/main" val="258259554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LANGUES DE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AFRIQUE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AMÉRIQUES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MONDE ARABE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 dirty="0">
                          <a:effectLst/>
                          <a:latin typeface="Calibri" panose="020F0502020204030204" pitchFamily="34" charset="0"/>
                        </a:rPr>
                        <a:t>ASIE</a:t>
                      </a:r>
                      <a:endParaRPr lang="fr-FR" sz="1100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 dirty="0">
                          <a:effectLst/>
                          <a:latin typeface="Calibri" panose="020F0502020204030204" pitchFamily="34" charset="0"/>
                        </a:rPr>
                        <a:t>EUROPE</a:t>
                      </a:r>
                      <a:endParaRPr lang="fr-FR" sz="1100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PACIFIQUE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NON INCLUS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 dirty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fr-FR" sz="1100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478412"/>
                  </a:ext>
                </a:extLst>
              </a:tr>
              <a:tr h="213137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Internautes %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 dirty="0"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  <a:endParaRPr lang="fr-FR" sz="1100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 dirty="0"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  <a:endParaRPr lang="fr-FR" sz="1100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47,06%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 dirty="0">
                          <a:effectLst/>
                          <a:latin typeface="Calibri" panose="020F0502020204030204" pitchFamily="34" charset="0"/>
                        </a:rPr>
                        <a:t>56,91%</a:t>
                      </a:r>
                      <a:endParaRPr lang="fr-FR" sz="1100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9997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fr-FR" sz="1200" b="1" noProof="0" dirty="0">
                          <a:effectLst/>
                          <a:latin typeface="Calibri" panose="020F0502020204030204" pitchFamily="34" charset="0"/>
                        </a:rPr>
                        <a:t>Contenus %</a:t>
                      </a:r>
                      <a:endParaRPr lang="fr-FR" sz="1100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2,89%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0,22%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3,09%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 dirty="0">
                          <a:effectLst/>
                          <a:latin typeface="Calibri" panose="020F0502020204030204" pitchFamily="34" charset="0"/>
                        </a:rPr>
                        <a:t>44,77%</a:t>
                      </a:r>
                      <a:endParaRPr lang="fr-FR" sz="1100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 dirty="0">
                          <a:effectLst/>
                          <a:latin typeface="Calibri" panose="020F0502020204030204" pitchFamily="34" charset="0"/>
                        </a:rPr>
                        <a:t>45,39%</a:t>
                      </a:r>
                      <a:endParaRPr lang="fr-FR" sz="1100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3,64%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 dirty="0"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fr-FR" sz="1100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2181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Présence virtuelle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0,31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0,71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0,88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 dirty="0">
                          <a:effectLst/>
                          <a:latin typeface="Calibri" panose="020F0502020204030204" pitchFamily="34" charset="0"/>
                        </a:rPr>
                        <a:t>0,93</a:t>
                      </a:r>
                      <a:endParaRPr lang="fr-FR" sz="1100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 dirty="0">
                          <a:effectLst/>
                          <a:latin typeface="Calibri" panose="020F0502020204030204" pitchFamily="34" charset="0"/>
                        </a:rPr>
                        <a:t>1,47</a:t>
                      </a:r>
                      <a:endParaRPr lang="fr-FR" sz="1100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0,47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fr-FR" sz="1100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7435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Productivité Cont.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0,56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0,69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0,79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 dirty="0"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  <a:endParaRPr lang="fr-FR" sz="1100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 dirty="0">
                          <a:effectLst/>
                          <a:latin typeface="Calibri" panose="020F0502020204030204" pitchFamily="34" charset="0"/>
                        </a:rPr>
                        <a:t>1,15</a:t>
                      </a:r>
                      <a:endParaRPr lang="fr-FR" sz="1100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0,57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fr-FR" sz="1100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0973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Locuteurs L1+L2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9,21%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0,31%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3,53%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 dirty="0">
                          <a:effectLst/>
                          <a:latin typeface="Calibri" panose="020F0502020204030204" pitchFamily="34" charset="0"/>
                        </a:rPr>
                        <a:t>48,24%</a:t>
                      </a:r>
                      <a:endParaRPr lang="fr-FR" sz="1100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 dirty="0">
                          <a:effectLst/>
                          <a:latin typeface="Calibri" panose="020F0502020204030204" pitchFamily="34" charset="0"/>
                        </a:rPr>
                        <a:t>30,91%</a:t>
                      </a:r>
                      <a:endParaRPr lang="fr-FR" sz="1100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7,81%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 dirty="0"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fr-FR" sz="1100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8647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% Locuteurs connect.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5,21%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0,32%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3,89%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 dirty="0">
                          <a:effectLst/>
                          <a:latin typeface="Calibri" panose="020F0502020204030204" pitchFamily="34" charset="0"/>
                        </a:rPr>
                        <a:t>44,63%</a:t>
                      </a:r>
                      <a:endParaRPr lang="fr-FR" sz="1100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 dirty="0">
                          <a:effectLst/>
                          <a:latin typeface="Calibri" panose="020F0502020204030204" pitchFamily="34" charset="0"/>
                        </a:rPr>
                        <a:t>39,51%</a:t>
                      </a:r>
                      <a:endParaRPr lang="fr-FR" sz="1100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6,36%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 dirty="0"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fr-FR" sz="1100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0393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Nombre de langues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 dirty="0">
                          <a:effectLst/>
                          <a:latin typeface="Calibri" panose="020F0502020204030204" pitchFamily="34" charset="0"/>
                        </a:rPr>
                        <a:t>135</a:t>
                      </a:r>
                      <a:endParaRPr lang="fr-FR" sz="1100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 dirty="0">
                          <a:effectLst/>
                          <a:latin typeface="Calibri" panose="020F0502020204030204" pitchFamily="34" charset="0"/>
                        </a:rPr>
                        <a:t>47</a:t>
                      </a:r>
                      <a:endParaRPr lang="fr-FR" sz="1100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fr-FR" sz="1200" b="1" noProof="0" dirty="0">
                          <a:effectLst/>
                          <a:latin typeface="Calibri" panose="020F0502020204030204" pitchFamily="34" charset="0"/>
                        </a:rPr>
                        <a:t>329</a:t>
                      </a:r>
                      <a:endParaRPr lang="fr-FR" sz="1100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224596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C23FC1F8-6F63-4BF4-8C24-020B90286B26}"/>
              </a:ext>
            </a:extLst>
          </p:cNvPr>
          <p:cNvSpPr txBox="1"/>
          <p:nvPr/>
        </p:nvSpPr>
        <p:spPr>
          <a:xfrm>
            <a:off x="3215680" y="476672"/>
            <a:ext cx="3074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sz="3600" b="1" dirty="0">
                <a:solidFill>
                  <a:schemeClr val="accent6">
                    <a:lumMod val="50000"/>
                  </a:schemeClr>
                </a:solidFill>
              </a:rPr>
              <a:t>RÉSULTATS 2/2</a:t>
            </a:r>
            <a:endParaRPr lang="es-E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2B95913-92EF-4858-A3EB-24845CF270A0}"/>
              </a:ext>
            </a:extLst>
          </p:cNvPr>
          <p:cNvSpPr txBox="1"/>
          <p:nvPr/>
        </p:nvSpPr>
        <p:spPr>
          <a:xfrm>
            <a:off x="541358" y="1354106"/>
            <a:ext cx="5464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b="1" dirty="0"/>
              <a:t>CYBER-GÉOGRAPHIE DES FAMILLES LINGUISTIQUES</a:t>
            </a:r>
            <a:endParaRPr lang="es-ES" b="1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CEBE9942-F9F5-46F5-83AC-41FE6C4AA0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774646"/>
              </p:ext>
            </p:extLst>
          </p:nvPr>
        </p:nvGraphicFramePr>
        <p:xfrm>
          <a:off x="9552384" y="2852936"/>
          <a:ext cx="2425700" cy="3810000"/>
        </p:xfrm>
        <a:graphic>
          <a:graphicData uri="http://schemas.openxmlformats.org/drawingml/2006/table">
            <a:tbl>
              <a:tblPr/>
              <a:tblGrid>
                <a:gridCol w="822960">
                  <a:extLst>
                    <a:ext uri="{9D8B030D-6E8A-4147-A177-3AD203B41FA5}">
                      <a16:colId xmlns:a16="http://schemas.microsoft.com/office/drawing/2014/main" val="1152245254"/>
                    </a:ext>
                  </a:extLst>
                </a:gridCol>
                <a:gridCol w="798830">
                  <a:extLst>
                    <a:ext uri="{9D8B030D-6E8A-4147-A177-3AD203B41FA5}">
                      <a16:colId xmlns:a16="http://schemas.microsoft.com/office/drawing/2014/main" val="2605238656"/>
                    </a:ext>
                  </a:extLst>
                </a:gridCol>
                <a:gridCol w="803910">
                  <a:extLst>
                    <a:ext uri="{9D8B030D-6E8A-4147-A177-3AD203B41FA5}">
                      <a16:colId xmlns:a16="http://schemas.microsoft.com/office/drawing/2014/main" val="202594382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LANGUE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ICM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ICM %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747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Anglais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1.61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14,24 %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2806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Français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1.09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9,66 %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8826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Allemand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0,42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3,75 %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3957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Russe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0,31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2,76 %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1462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Espagnol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0,27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2,40%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0847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Arabe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0,18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1,56 %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3487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Malais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0,17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1,51 %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2847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Italien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0,17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1,50 %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4362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Chinois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0,16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1,46 %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944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Portugais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0,15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1,37 %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4449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Thaïlandais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0,15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1,37 %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991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Romani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0,15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1,35 %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5257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Turc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0,15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1,34 %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748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Grec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0,15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1,31 %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0418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Ukrainien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0,15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1,31 %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9925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Polonais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0,13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1,15 %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973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Persan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0,12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1,10 %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3925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Roumain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0,12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1,06 %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7382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Hindi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>
                          <a:effectLst/>
                          <a:latin typeface="Times New Roman" panose="02020603050405020304" pitchFamily="18" charset="0"/>
                        </a:rPr>
                        <a:t>0,12</a:t>
                      </a:r>
                      <a:endParaRPr lang="fr-FR" sz="11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noProof="0" dirty="0">
                          <a:effectLst/>
                          <a:latin typeface="Times New Roman" panose="02020603050405020304" pitchFamily="18" charset="0"/>
                        </a:rPr>
                        <a:t>1,04 %</a:t>
                      </a:r>
                      <a:endParaRPr lang="fr-FR" sz="1100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78900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12F4C2C3-C043-4E98-BB28-3201756C03E4}"/>
              </a:ext>
            </a:extLst>
          </p:cNvPr>
          <p:cNvSpPr txBox="1"/>
          <p:nvPr/>
        </p:nvSpPr>
        <p:spPr>
          <a:xfrm>
            <a:off x="8976320" y="2420888"/>
            <a:ext cx="2858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sz="1200" b="1" dirty="0"/>
              <a:t>INDICATEUR CYBER MONDIALISATION</a:t>
            </a:r>
            <a:endParaRPr lang="es-ES" sz="1200" b="1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AD24D904-0B6F-49CA-BC94-50A155034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706877"/>
              </p:ext>
            </p:extLst>
          </p:nvPr>
        </p:nvGraphicFramePr>
        <p:xfrm>
          <a:off x="541358" y="3933056"/>
          <a:ext cx="3754441" cy="2613025"/>
        </p:xfrm>
        <a:graphic>
          <a:graphicData uri="http://schemas.openxmlformats.org/drawingml/2006/table">
            <a:tbl>
              <a:tblPr/>
              <a:tblGrid>
                <a:gridCol w="834115">
                  <a:extLst>
                    <a:ext uri="{9D8B030D-6E8A-4147-A177-3AD203B41FA5}">
                      <a16:colId xmlns:a16="http://schemas.microsoft.com/office/drawing/2014/main" val="2720424206"/>
                    </a:ext>
                  </a:extLst>
                </a:gridCol>
                <a:gridCol w="832094">
                  <a:extLst>
                    <a:ext uri="{9D8B030D-6E8A-4147-A177-3AD203B41FA5}">
                      <a16:colId xmlns:a16="http://schemas.microsoft.com/office/drawing/2014/main" val="332252504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70810863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47959856"/>
                    </a:ext>
                  </a:extLst>
                </a:gridCol>
                <a:gridCol w="539644">
                  <a:extLst>
                    <a:ext uri="{9D8B030D-6E8A-4147-A177-3AD203B41FA5}">
                      <a16:colId xmlns:a16="http://schemas.microsoft.com/office/drawing/2014/main" val="800369900"/>
                    </a:ext>
                  </a:extLst>
                </a:gridCol>
                <a:gridCol w="36420">
                  <a:extLst>
                    <a:ext uri="{9D8B030D-6E8A-4147-A177-3AD203B41FA5}">
                      <a16:colId xmlns:a16="http://schemas.microsoft.com/office/drawing/2014/main" val="2346982676"/>
                    </a:ext>
                  </a:extLst>
                </a:gridCol>
              </a:tblGrid>
              <a:tr h="170815">
                <a:tc rowSpan="2"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200" b="1" noProof="0" dirty="0">
                          <a:effectLst/>
                          <a:latin typeface="Calibri" panose="020F0502020204030204" pitchFamily="34" charset="0"/>
                        </a:rPr>
                        <a:t>ANGLAIS</a:t>
                      </a:r>
                      <a:endParaRPr lang="en-US" sz="900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 noProof="0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 noProof="0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000" noProof="0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 rtl="0">
                        <a:spcAft>
                          <a:spcPts val="0"/>
                        </a:spcAft>
                      </a:pPr>
                      <a:r>
                        <a:rPr lang="en-US" sz="900" b="1" noProof="0" dirty="0">
                          <a:effectLst/>
                          <a:latin typeface="Calibri" panose="020F0502020204030204" pitchFamily="34" charset="0"/>
                        </a:rPr>
                        <a:t>% DE</a:t>
                      </a:r>
                      <a:endParaRPr lang="en-US" sz="900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00" noProof="0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957629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algn="l" rtl="0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en-US" sz="900" b="1" noProof="0">
                          <a:effectLst/>
                          <a:latin typeface="Calibri" panose="020F0502020204030204" pitchFamily="34" charset="0"/>
                        </a:rPr>
                        <a:t>L1+L2</a:t>
                      </a:r>
                      <a:endParaRPr lang="en-US" sz="9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en-US" sz="900" b="1" noProof="0" dirty="0">
                          <a:effectLst/>
                          <a:latin typeface="Calibri" panose="020F0502020204030204" pitchFamily="34" charset="0"/>
                        </a:rPr>
                        <a:t>%CONNECT.</a:t>
                      </a:r>
                      <a:endParaRPr lang="en-US" sz="900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311150" algn="ctr" rtl="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en-US" sz="900" b="1" noProof="0" dirty="0">
                          <a:effectLst/>
                          <a:latin typeface="Calibri" panose="020F0502020204030204" pitchFamily="34" charset="0"/>
                        </a:rPr>
                        <a:t>  LOCUTEURS</a:t>
                      </a:r>
                      <a:endParaRPr lang="en-US" sz="900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 rtl="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en-US" sz="900" b="1" noProof="0" dirty="0">
                          <a:effectLst/>
                          <a:latin typeface="Calibri" panose="020F0502020204030204" pitchFamily="34" charset="0"/>
                        </a:rPr>
                        <a:t>CONNECT.</a:t>
                      </a:r>
                      <a:endParaRPr lang="en-US" sz="900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00" noProof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803754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050" b="1" noProof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9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52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900" b="1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1 348 145 140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900" b="1" noProof="0">
                          <a:effectLst/>
                          <a:latin typeface="Calibri" panose="020F0502020204030204" pitchFamily="34" charset="0"/>
                        </a:rPr>
                        <a:t>64,86 %</a:t>
                      </a:r>
                      <a:endParaRPr lang="en-US" sz="9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ctr" rtl="0">
                        <a:spcAft>
                          <a:spcPts val="0"/>
                        </a:spcAft>
                      </a:pPr>
                      <a:r>
                        <a:rPr lang="en-US" sz="900" b="1" noProof="0">
                          <a:effectLst/>
                          <a:latin typeface="Calibri" panose="020F0502020204030204" pitchFamily="34" charset="0"/>
                        </a:rPr>
                        <a:t>874 405 129</a:t>
                      </a:r>
                      <a:endParaRPr lang="en-US" sz="9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 rtl="0">
                        <a:spcAft>
                          <a:spcPts val="0"/>
                        </a:spcAft>
                      </a:pPr>
                      <a:r>
                        <a:rPr lang="en-US" sz="900" b="1" noProof="0"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n-US" sz="9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00" noProof="0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709540"/>
                  </a:ext>
                </a:extLst>
              </a:tr>
              <a:tr h="18923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900" b="1" noProof="0" dirty="0">
                          <a:effectLst/>
                          <a:latin typeface="Calibri" panose="020F0502020204030204" pitchFamily="34" charset="0"/>
                        </a:rPr>
                        <a:t>États-Unis</a:t>
                      </a:r>
                      <a:endParaRPr lang="en-US" sz="900" b="1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900" b="1" noProof="0">
                          <a:effectLst/>
                          <a:latin typeface="Calibri" panose="020F0502020204030204" pitchFamily="34" charset="0"/>
                        </a:rPr>
                        <a:t>297 400 000</a:t>
                      </a:r>
                      <a:endParaRPr lang="en-US" sz="900" b="1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900" b="1" noProof="0" dirty="0">
                          <a:effectLst/>
                          <a:latin typeface="Calibri" panose="020F0502020204030204" pitchFamily="34" charset="0"/>
                        </a:rPr>
                        <a:t>88,50%</a:t>
                      </a:r>
                      <a:endParaRPr lang="en-US" sz="900" b="1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ctr" rtl="0">
                        <a:spcAft>
                          <a:spcPts val="0"/>
                        </a:spcAft>
                      </a:pPr>
                      <a:r>
                        <a:rPr lang="en-US" sz="900" b="1" noProof="0">
                          <a:effectLst/>
                          <a:latin typeface="Calibri" panose="020F0502020204030204" pitchFamily="34" charset="0"/>
                        </a:rPr>
                        <a:t>263 195 738</a:t>
                      </a:r>
                      <a:endParaRPr lang="en-US" sz="900" b="1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 rtl="0">
                        <a:spcAft>
                          <a:spcPts val="0"/>
                        </a:spcAft>
                      </a:pPr>
                      <a:r>
                        <a:rPr lang="en-US" sz="900" b="1" noProof="0">
                          <a:effectLst/>
                          <a:latin typeface="Calibri" panose="020F0502020204030204" pitchFamily="34" charset="0"/>
                        </a:rPr>
                        <a:t>30,10%</a:t>
                      </a:r>
                      <a:endParaRPr lang="en-US" sz="900" b="1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00" noProof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8018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900" b="1" noProof="0">
                          <a:effectLst/>
                          <a:latin typeface="Calibri" panose="020F0502020204030204" pitchFamily="34" charset="0"/>
                        </a:rPr>
                        <a:t>Inde</a:t>
                      </a:r>
                      <a:endParaRPr lang="en-US" sz="900" b="1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900" b="1" noProof="0">
                          <a:effectLst/>
                          <a:latin typeface="Calibri" panose="020F0502020204030204" pitchFamily="34" charset="0"/>
                        </a:rPr>
                        <a:t>265 260 000</a:t>
                      </a:r>
                      <a:endParaRPr lang="en-US" sz="900" b="1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900" b="1" noProof="0" dirty="0">
                          <a:effectLst/>
                          <a:latin typeface="Calibri" panose="020F0502020204030204" pitchFamily="34" charset="0"/>
                        </a:rPr>
                        <a:t>41,00%</a:t>
                      </a:r>
                      <a:endParaRPr lang="en-US" sz="900" b="1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ctr" rtl="0">
                        <a:spcAft>
                          <a:spcPts val="0"/>
                        </a:spcAft>
                      </a:pPr>
                      <a:r>
                        <a:rPr lang="en-US" sz="900" b="1" noProof="0">
                          <a:effectLst/>
                          <a:latin typeface="Calibri" panose="020F0502020204030204" pitchFamily="34" charset="0"/>
                        </a:rPr>
                        <a:t>108 756 600</a:t>
                      </a:r>
                      <a:endParaRPr lang="en-US" sz="900" b="1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 rtl="0">
                        <a:spcAft>
                          <a:spcPts val="0"/>
                        </a:spcAft>
                      </a:pPr>
                      <a:r>
                        <a:rPr lang="en-US" sz="900" b="1" noProof="0">
                          <a:effectLst/>
                          <a:latin typeface="Calibri" panose="020F0502020204030204" pitchFamily="34" charset="0"/>
                        </a:rPr>
                        <a:t>12,44 %</a:t>
                      </a:r>
                      <a:endParaRPr lang="en-US" sz="900" b="1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00" noProof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1769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900" b="1" noProof="0">
                          <a:effectLst/>
                          <a:latin typeface="Calibri" panose="020F0502020204030204" pitchFamily="34" charset="0"/>
                        </a:rPr>
                        <a:t>Royaume-Uni</a:t>
                      </a:r>
                      <a:endParaRPr lang="en-US" sz="900" b="1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900" b="1" noProof="0">
                          <a:effectLst/>
                          <a:latin typeface="Calibri" panose="020F0502020204030204" pitchFamily="34" charset="0"/>
                        </a:rPr>
                        <a:t>60 020 000</a:t>
                      </a:r>
                      <a:endParaRPr lang="en-US" sz="900" b="1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900" b="1" noProof="0">
                          <a:effectLst/>
                          <a:latin typeface="Calibri" panose="020F0502020204030204" pitchFamily="34" charset="0"/>
                        </a:rPr>
                        <a:t>94,82 %</a:t>
                      </a:r>
                      <a:endParaRPr lang="en-US" sz="900" b="1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ctr" rtl="0">
                        <a:spcAft>
                          <a:spcPts val="0"/>
                        </a:spcAft>
                      </a:pPr>
                      <a:r>
                        <a:rPr lang="en-US" sz="900" b="1" noProof="0" dirty="0">
                          <a:effectLst/>
                          <a:latin typeface="Calibri" panose="020F0502020204030204" pitchFamily="34" charset="0"/>
                        </a:rPr>
                        <a:t>56 910 964</a:t>
                      </a:r>
                      <a:endParaRPr lang="en-US" sz="900" b="1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 rtl="0">
                        <a:spcAft>
                          <a:spcPts val="0"/>
                        </a:spcAft>
                      </a:pPr>
                      <a:r>
                        <a:rPr lang="en-US" sz="900" b="1" noProof="0">
                          <a:effectLst/>
                          <a:latin typeface="Calibri" panose="020F0502020204030204" pitchFamily="34" charset="0"/>
                        </a:rPr>
                        <a:t>6,51 %</a:t>
                      </a:r>
                      <a:endParaRPr lang="en-US" sz="900" b="1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00" noProof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2917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900" b="1" noProof="0">
                          <a:effectLst/>
                          <a:latin typeface="Calibri" panose="020F0502020204030204" pitchFamily="34" charset="0"/>
                        </a:rPr>
                        <a:t>Allemagne</a:t>
                      </a:r>
                      <a:endParaRPr lang="en-US" sz="900" b="1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900" b="1" noProof="0">
                          <a:effectLst/>
                          <a:latin typeface="Calibri" panose="020F0502020204030204" pitchFamily="34" charset="0"/>
                        </a:rPr>
                        <a:t>45 840 000</a:t>
                      </a:r>
                      <a:endParaRPr lang="en-US" sz="900" b="1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900" b="1" noProof="0">
                          <a:effectLst/>
                          <a:latin typeface="Calibri" panose="020F0502020204030204" pitchFamily="34" charset="0"/>
                        </a:rPr>
                        <a:t>89,81 %</a:t>
                      </a:r>
                      <a:endParaRPr lang="en-US" sz="900" b="1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ctr" rtl="0">
                        <a:spcAft>
                          <a:spcPts val="0"/>
                        </a:spcAft>
                      </a:pPr>
                      <a:r>
                        <a:rPr lang="en-US" sz="900" b="1" noProof="0" dirty="0">
                          <a:effectLst/>
                          <a:latin typeface="Calibri" panose="020F0502020204030204" pitchFamily="34" charset="0"/>
                        </a:rPr>
                        <a:t>41 170 252</a:t>
                      </a:r>
                      <a:endParaRPr lang="en-US" sz="900" b="1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 rtl="0">
                        <a:spcAft>
                          <a:spcPts val="0"/>
                        </a:spcAft>
                      </a:pPr>
                      <a:r>
                        <a:rPr lang="en-US" sz="900" b="1" noProof="0">
                          <a:effectLst/>
                          <a:latin typeface="Calibri" panose="020F0502020204030204" pitchFamily="34" charset="0"/>
                        </a:rPr>
                        <a:t>4,71 %</a:t>
                      </a:r>
                      <a:endParaRPr lang="en-US" sz="900" b="1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00" noProof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900" b="1" noProof="0">
                          <a:effectLst/>
                          <a:latin typeface="Calibri" panose="020F0502020204030204" pitchFamily="34" charset="0"/>
                        </a:rPr>
                        <a:t>Nigeria</a:t>
                      </a:r>
                      <a:endParaRPr lang="en-US" sz="900" b="1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900" b="1" noProof="0">
                          <a:effectLst/>
                          <a:latin typeface="Calibri" panose="020F0502020204030204" pitchFamily="34" charset="0"/>
                        </a:rPr>
                        <a:t>111 000 000</a:t>
                      </a:r>
                      <a:endParaRPr lang="en-US" sz="900" b="1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900" b="1" noProof="0">
                          <a:effectLst/>
                          <a:latin typeface="Calibri" panose="020F0502020204030204" pitchFamily="34" charset="0"/>
                        </a:rPr>
                        <a:t>34,00%</a:t>
                      </a:r>
                      <a:endParaRPr lang="en-US" sz="900" b="1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ctr" rtl="0">
                        <a:spcAft>
                          <a:spcPts val="0"/>
                        </a:spcAft>
                      </a:pPr>
                      <a:r>
                        <a:rPr lang="en-US" sz="900" b="1" noProof="0" dirty="0">
                          <a:effectLst/>
                          <a:latin typeface="Calibri" panose="020F0502020204030204" pitchFamily="34" charset="0"/>
                        </a:rPr>
                        <a:t>37 740 000</a:t>
                      </a:r>
                      <a:endParaRPr lang="en-US" sz="900" b="1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 rtl="0">
                        <a:spcAft>
                          <a:spcPts val="0"/>
                        </a:spcAft>
                      </a:pPr>
                      <a:r>
                        <a:rPr lang="en-US" sz="900" b="1" noProof="0">
                          <a:effectLst/>
                          <a:latin typeface="Calibri" panose="020F0502020204030204" pitchFamily="34" charset="0"/>
                        </a:rPr>
                        <a:t>4,32 %</a:t>
                      </a:r>
                      <a:endParaRPr lang="en-US" sz="900" b="1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00" noProof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9865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900" b="1" noProof="0">
                          <a:effectLst/>
                          <a:latin typeface="Calibri" panose="020F0502020204030204" pitchFamily="34" charset="0"/>
                        </a:rPr>
                        <a:t>Canada</a:t>
                      </a:r>
                      <a:endParaRPr lang="en-US" sz="900" b="1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900" b="1" noProof="0">
                          <a:effectLst/>
                          <a:latin typeface="Calibri" panose="020F0502020204030204" pitchFamily="34" charset="0"/>
                        </a:rPr>
                        <a:t>30 000 000</a:t>
                      </a:r>
                      <a:endParaRPr lang="en-US" sz="900" b="1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900" b="1" noProof="0">
                          <a:effectLst/>
                          <a:latin typeface="Calibri" panose="020F0502020204030204" pitchFamily="34" charset="0"/>
                        </a:rPr>
                        <a:t>97.00%</a:t>
                      </a:r>
                      <a:endParaRPr lang="en-US" sz="900" b="1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ctr" rtl="0">
                        <a:spcAft>
                          <a:spcPts val="0"/>
                        </a:spcAft>
                      </a:pPr>
                      <a:r>
                        <a:rPr lang="en-US" sz="900" b="1" noProof="0" dirty="0">
                          <a:effectLst/>
                          <a:latin typeface="Calibri" panose="020F0502020204030204" pitchFamily="34" charset="0"/>
                        </a:rPr>
                        <a:t>29 100 000</a:t>
                      </a:r>
                      <a:endParaRPr lang="en-US" sz="900" b="1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 rtl="0">
                        <a:spcAft>
                          <a:spcPts val="0"/>
                        </a:spcAft>
                      </a:pPr>
                      <a:r>
                        <a:rPr lang="en-US" sz="900" b="1" noProof="0">
                          <a:effectLst/>
                          <a:latin typeface="Calibri" panose="020F0502020204030204" pitchFamily="34" charset="0"/>
                        </a:rPr>
                        <a:t>3,33 %</a:t>
                      </a:r>
                      <a:endParaRPr lang="en-US" sz="900" b="1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00" noProof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5669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900" b="1" noProof="0">
                          <a:effectLst/>
                          <a:latin typeface="Calibri" panose="020F0502020204030204" pitchFamily="34" charset="0"/>
                        </a:rPr>
                        <a:t>Philippines</a:t>
                      </a:r>
                      <a:endParaRPr lang="en-US" sz="900" b="1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900" b="1" noProof="0">
                          <a:effectLst/>
                          <a:latin typeface="Calibri" panose="020F0502020204030204" pitchFamily="34" charset="0"/>
                        </a:rPr>
                        <a:t>50 028 700</a:t>
                      </a:r>
                      <a:endParaRPr lang="en-US" sz="900" b="1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900" b="1" noProof="0">
                          <a:effectLst/>
                          <a:latin typeface="Calibri" panose="020F0502020204030204" pitchFamily="34" charset="0"/>
                        </a:rPr>
                        <a:t>43,03%</a:t>
                      </a:r>
                      <a:endParaRPr lang="en-US" sz="900" b="1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ctr" rtl="0">
                        <a:spcAft>
                          <a:spcPts val="0"/>
                        </a:spcAft>
                      </a:pPr>
                      <a:r>
                        <a:rPr lang="en-US" sz="900" b="1" noProof="0" dirty="0">
                          <a:effectLst/>
                          <a:latin typeface="Calibri" panose="020F0502020204030204" pitchFamily="34" charset="0"/>
                        </a:rPr>
                        <a:t>21 525 655</a:t>
                      </a:r>
                      <a:endParaRPr lang="en-US" sz="900" b="1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 rtl="0">
                        <a:spcAft>
                          <a:spcPts val="0"/>
                        </a:spcAft>
                      </a:pPr>
                      <a:r>
                        <a:rPr lang="en-US" sz="900" b="1" noProof="0" dirty="0">
                          <a:effectLst/>
                          <a:latin typeface="Calibri" panose="020F0502020204030204" pitchFamily="34" charset="0"/>
                        </a:rPr>
                        <a:t>2,46 %</a:t>
                      </a:r>
                      <a:endParaRPr lang="en-US" sz="900" b="1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00" noProof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3244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900" b="1" noProof="0"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  <a:endParaRPr lang="en-US" sz="900" b="1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900" b="1" noProof="0">
                          <a:effectLst/>
                          <a:latin typeface="Calibri" panose="020F0502020204030204" pitchFamily="34" charset="0"/>
                        </a:rPr>
                        <a:t>25 436 000</a:t>
                      </a:r>
                      <a:endParaRPr lang="en-US" sz="900" b="1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900" b="1" noProof="0">
                          <a:effectLst/>
                          <a:latin typeface="Calibri" panose="020F0502020204030204" pitchFamily="34" charset="0"/>
                        </a:rPr>
                        <a:t>83,34%</a:t>
                      </a:r>
                      <a:endParaRPr lang="en-US" sz="900" b="1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ctr" rtl="0">
                        <a:spcAft>
                          <a:spcPts val="0"/>
                        </a:spcAft>
                      </a:pPr>
                      <a:r>
                        <a:rPr lang="en-US" sz="900" b="1" noProof="0">
                          <a:effectLst/>
                          <a:latin typeface="Calibri" panose="020F0502020204030204" pitchFamily="34" charset="0"/>
                        </a:rPr>
                        <a:t>21 198 297</a:t>
                      </a:r>
                      <a:endParaRPr lang="en-US" sz="900" b="1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 rtl="0">
                        <a:spcAft>
                          <a:spcPts val="0"/>
                        </a:spcAft>
                      </a:pPr>
                      <a:r>
                        <a:rPr lang="en-US" sz="900" b="1" noProof="0" dirty="0">
                          <a:effectLst/>
                          <a:latin typeface="Calibri" panose="020F0502020204030204" pitchFamily="34" charset="0"/>
                        </a:rPr>
                        <a:t>2,42 %</a:t>
                      </a:r>
                      <a:endParaRPr lang="en-US" sz="900" b="1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00" noProof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139236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900" b="1" noProof="0">
                          <a:effectLst/>
                          <a:latin typeface="Calibri" panose="020F0502020204030204" pitchFamily="34" charset="0"/>
                        </a:rPr>
                        <a:t>Egypte</a:t>
                      </a:r>
                      <a:endParaRPr lang="en-US" sz="900" b="1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900" b="1" noProof="0">
                          <a:effectLst/>
                          <a:latin typeface="Calibri" panose="020F0502020204030204" pitchFamily="34" charset="0"/>
                        </a:rPr>
                        <a:t>28 119 000</a:t>
                      </a:r>
                      <a:endParaRPr lang="en-US" sz="900" b="1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900" b="1" noProof="0">
                          <a:effectLst/>
                          <a:latin typeface="Calibri" panose="020F0502020204030204" pitchFamily="34" charset="0"/>
                        </a:rPr>
                        <a:t>71,91 %</a:t>
                      </a:r>
                      <a:endParaRPr lang="en-US" sz="900" b="1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ctr" rtl="0">
                        <a:spcAft>
                          <a:spcPts val="0"/>
                        </a:spcAft>
                      </a:pPr>
                      <a:r>
                        <a:rPr lang="en-US" sz="900" b="1" noProof="0">
                          <a:effectLst/>
                          <a:latin typeface="Calibri" panose="020F0502020204030204" pitchFamily="34" charset="0"/>
                        </a:rPr>
                        <a:t>20 221 554</a:t>
                      </a:r>
                      <a:endParaRPr lang="en-US" sz="900" b="1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 rtl="0">
                        <a:spcAft>
                          <a:spcPts val="0"/>
                        </a:spcAft>
                      </a:pPr>
                      <a:r>
                        <a:rPr lang="en-US" sz="900" b="1" noProof="0" dirty="0">
                          <a:effectLst/>
                          <a:latin typeface="Calibri" panose="020F0502020204030204" pitchFamily="34" charset="0"/>
                        </a:rPr>
                        <a:t>2,31 %</a:t>
                      </a:r>
                      <a:endParaRPr lang="en-US" sz="900" b="1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00" noProof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2881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900" b="1" noProof="0" dirty="0" err="1">
                          <a:effectLst/>
                          <a:latin typeface="Calibri" panose="020F0502020204030204" pitchFamily="34" charset="0"/>
                        </a:rPr>
                        <a:t>Australie</a:t>
                      </a:r>
                      <a:endParaRPr lang="en-US" sz="900" b="1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900" b="1" noProof="0">
                          <a:effectLst/>
                          <a:latin typeface="Calibri" panose="020F0502020204030204" pitchFamily="34" charset="0"/>
                        </a:rPr>
                        <a:t>22 200 000</a:t>
                      </a:r>
                      <a:endParaRPr lang="en-US" sz="900" b="1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900" b="1" noProof="0">
                          <a:effectLst/>
                          <a:latin typeface="Calibri" panose="020F0502020204030204" pitchFamily="34" charset="0"/>
                        </a:rPr>
                        <a:t>86,54%</a:t>
                      </a:r>
                      <a:endParaRPr lang="en-US" sz="900" b="1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ctr" rtl="0">
                        <a:spcAft>
                          <a:spcPts val="0"/>
                        </a:spcAft>
                      </a:pPr>
                      <a:r>
                        <a:rPr lang="en-US" sz="900" b="1" noProof="0">
                          <a:effectLst/>
                          <a:latin typeface="Calibri" panose="020F0502020204030204" pitchFamily="34" charset="0"/>
                        </a:rPr>
                        <a:t>19 212 928</a:t>
                      </a:r>
                      <a:endParaRPr lang="en-US" sz="900" b="1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 rtl="0">
                        <a:spcAft>
                          <a:spcPts val="0"/>
                        </a:spcAft>
                      </a:pPr>
                      <a:r>
                        <a:rPr lang="en-US" sz="900" b="1" noProof="0" dirty="0">
                          <a:effectLst/>
                          <a:latin typeface="Calibri" panose="020F0502020204030204" pitchFamily="34" charset="0"/>
                        </a:rPr>
                        <a:t>2,20 %</a:t>
                      </a:r>
                      <a:endParaRPr lang="en-US" sz="900" b="1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00" noProof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noProof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001925"/>
                  </a:ext>
                </a:extLst>
              </a:tr>
              <a:tr h="125948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900" b="1" noProof="0" dirty="0">
                          <a:effectLst/>
                          <a:latin typeface="Times New Roman" panose="02020603050405020304" pitchFamily="18" charset="0"/>
                        </a:rPr>
                        <a:t>RESTE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412 841 440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900" b="1" noProof="0" dirty="0">
                          <a:effectLst/>
                          <a:latin typeface="Times New Roman" panose="02020603050405020304" pitchFamily="18" charset="0"/>
                        </a:rPr>
                        <a:t>64,57 %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255 373 140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900" noProof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749868"/>
                  </a:ext>
                </a:extLst>
              </a:tr>
            </a:tbl>
          </a:graphicData>
        </a:graphic>
      </p:graphicFrame>
      <p:pic>
        <p:nvPicPr>
          <p:cNvPr id="5123" name="Picture 3" descr="CWTS Journal Indicators">
            <a:extLst>
              <a:ext uri="{FF2B5EF4-FFF2-40B4-BE49-F238E27FC236}">
                <a16:creationId xmlns:a16="http://schemas.microsoft.com/office/drawing/2014/main" id="{6E2E2A46-71B1-475E-A377-37ADB7A3F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313" y="3838585"/>
            <a:ext cx="3649217" cy="242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459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BIAIS ET LIMITES DE LA MÉTHODE</a:t>
            </a:r>
          </a:p>
        </p:txBody>
      </p:sp>
      <p:pic>
        <p:nvPicPr>
          <p:cNvPr id="7" name="Picture 2" descr="http://www.poster.net/escher-mc/escher-mc-hand-mit-kugel-99780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1785926"/>
            <a:ext cx="4613091" cy="450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0" name="Picture 2" descr="Image result for limitat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8930" y="2643183"/>
            <a:ext cx="3929070" cy="3248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5516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44DB485-6E65-457B-8D29-1D29D9D6E5CE}"/>
              </a:ext>
            </a:extLst>
          </p:cNvPr>
          <p:cNvSpPr txBox="1"/>
          <p:nvPr/>
        </p:nvSpPr>
        <p:spPr>
          <a:xfrm>
            <a:off x="3575720" y="226735"/>
            <a:ext cx="3756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sz="2800" b="1" dirty="0">
                <a:solidFill>
                  <a:schemeClr val="accent6">
                    <a:lumMod val="50000"/>
                  </a:schemeClr>
                </a:solidFill>
              </a:rPr>
              <a:t>GESTION DES BIAIS</a:t>
            </a:r>
            <a:endParaRPr lang="es-E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3138FB1A-AED4-47A1-991E-719C99008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596254"/>
              </p:ext>
            </p:extLst>
          </p:nvPr>
        </p:nvGraphicFramePr>
        <p:xfrm>
          <a:off x="911424" y="2247919"/>
          <a:ext cx="8640960" cy="4383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212948473"/>
                    </a:ext>
                  </a:extLst>
                </a:gridCol>
                <a:gridCol w="2018911">
                  <a:extLst>
                    <a:ext uri="{9D8B030D-6E8A-4147-A177-3AD203B41FA5}">
                      <a16:colId xmlns:a16="http://schemas.microsoft.com/office/drawing/2014/main" val="3535486851"/>
                    </a:ext>
                  </a:extLst>
                </a:gridCol>
                <a:gridCol w="1484587">
                  <a:extLst>
                    <a:ext uri="{9D8B030D-6E8A-4147-A177-3AD203B41FA5}">
                      <a16:colId xmlns:a16="http://schemas.microsoft.com/office/drawing/2014/main" val="727139668"/>
                    </a:ext>
                  </a:extLst>
                </a:gridCol>
                <a:gridCol w="1465054">
                  <a:extLst>
                    <a:ext uri="{9D8B030D-6E8A-4147-A177-3AD203B41FA5}">
                      <a16:colId xmlns:a16="http://schemas.microsoft.com/office/drawing/2014/main" val="4083354699"/>
                    </a:ext>
                  </a:extLst>
                </a:gridCol>
              </a:tblGrid>
              <a:tr h="704014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</a:rPr>
                        <a:t>ÉVALUATION DES BIAIS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</a:rPr>
                        <a:t>/20</a:t>
                      </a:r>
                      <a:endParaRPr lang="es-E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</a:rPr>
                        <a:t>V1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s-E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</a:rPr>
                        <a:t>V2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</a:rPr>
                        <a:t>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</a:rPr>
                        <a:t>V3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s-E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1423868"/>
                  </a:ext>
                </a:extLst>
              </a:tr>
              <a:tr h="344046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</a:rPr>
                        <a:t>FONDATION MÉTHODE</a:t>
                      </a:r>
                      <a:endParaRPr lang="es-E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</a:rPr>
                        <a:t>17</a:t>
                      </a:r>
                      <a:endParaRPr lang="es-E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>
                          <a:effectLst/>
                        </a:rPr>
                        <a:t>17</a:t>
                      </a:r>
                      <a:endParaRPr lang="es-ES" sz="4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</a:rPr>
                        <a:t>17</a:t>
                      </a:r>
                      <a:endParaRPr lang="es-E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4823000"/>
                  </a:ext>
                </a:extLst>
              </a:tr>
              <a:tr h="344046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</a:rPr>
                        <a:t>MÉTHODE POUR L2</a:t>
                      </a:r>
                      <a:endParaRPr lang="es-E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</a:rPr>
                        <a:t>13</a:t>
                      </a:r>
                      <a:endParaRPr lang="es-E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</a:rPr>
                        <a:t>19</a:t>
                      </a:r>
                      <a:endParaRPr lang="es-E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>
                          <a:effectLst/>
                        </a:rPr>
                        <a:t>19</a:t>
                      </a:r>
                      <a:endParaRPr lang="es-ES" sz="4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3408829"/>
                  </a:ext>
                </a:extLst>
              </a:tr>
              <a:tr h="344046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</a:rPr>
                        <a:t>INTERNAUTES</a:t>
                      </a:r>
                      <a:endParaRPr lang="es-E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</a:rPr>
                        <a:t>17</a:t>
                      </a:r>
                      <a:endParaRPr lang="es-E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</a:rPr>
                        <a:t>16</a:t>
                      </a:r>
                      <a:endParaRPr lang="es-E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s-E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0774371"/>
                  </a:ext>
                </a:extLst>
              </a:tr>
              <a:tr h="344046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</a:rPr>
                        <a:t>INDEXES</a:t>
                      </a:r>
                      <a:endParaRPr lang="es-E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</a:rPr>
                        <a:t>15</a:t>
                      </a:r>
                      <a:endParaRPr lang="es-E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</a:rPr>
                        <a:t>18</a:t>
                      </a:r>
                      <a:endParaRPr lang="es-E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</a:rPr>
                        <a:t>18</a:t>
                      </a:r>
                      <a:endParaRPr lang="es-E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1289653"/>
                  </a:ext>
                </a:extLst>
              </a:tr>
              <a:tr h="344046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</a:rPr>
                        <a:t>CONTENUS</a:t>
                      </a:r>
                      <a:endParaRPr lang="es-E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</a:rPr>
                        <a:t>5</a:t>
                      </a:r>
                      <a:endParaRPr lang="es-E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</a:rPr>
                        <a:t>8</a:t>
                      </a:r>
                      <a:endParaRPr lang="es-E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 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7145141"/>
                  </a:ext>
                </a:extLst>
              </a:tr>
              <a:tr h="344046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</a:rPr>
                        <a:t>TRAFIC</a:t>
                      </a:r>
                      <a:endParaRPr lang="es-E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>
                          <a:effectLst/>
                        </a:rPr>
                        <a:t>13</a:t>
                      </a:r>
                      <a:endParaRPr lang="es-ES" sz="4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</a:rPr>
                        <a:t>11</a:t>
                      </a:r>
                      <a:endParaRPr lang="es-E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</a:rPr>
                        <a:t>17</a:t>
                      </a:r>
                      <a:endParaRPr lang="es-E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5687229"/>
                  </a:ext>
                </a:extLst>
              </a:tr>
              <a:tr h="344046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</a:rPr>
                        <a:t>INTERFACES</a:t>
                      </a:r>
                      <a:endParaRPr lang="es-E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>
                          <a:effectLst/>
                        </a:rPr>
                        <a:t>19</a:t>
                      </a:r>
                      <a:endParaRPr lang="es-ES" sz="4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>
                          <a:effectLst/>
                        </a:rPr>
                        <a:t>19</a:t>
                      </a:r>
                      <a:endParaRPr lang="es-ES" sz="4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</a:rPr>
                        <a:t>19</a:t>
                      </a:r>
                      <a:endParaRPr lang="es-ES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2842730"/>
                  </a:ext>
                </a:extLst>
              </a:tr>
              <a:tr h="344046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</a:rPr>
                        <a:t>USAGES</a:t>
                      </a:r>
                      <a:endParaRPr lang="es-E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>
                          <a:effectLst/>
                        </a:rPr>
                        <a:t>12</a:t>
                      </a:r>
                      <a:endParaRPr lang="es-ES" sz="4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>
                          <a:effectLst/>
                        </a:rPr>
                        <a:t>12</a:t>
                      </a:r>
                      <a:endParaRPr lang="es-ES" sz="4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endParaRPr lang="es-ES" sz="4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8826581"/>
                  </a:ext>
                </a:extLst>
              </a:tr>
            </a:tbl>
          </a:graphicData>
        </a:graphic>
      </p:graphicFrame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FC9DC389-92DD-4B00-BA50-F90DFA7E6F92}"/>
              </a:ext>
            </a:extLst>
          </p:cNvPr>
          <p:cNvCxnSpPr/>
          <p:nvPr/>
        </p:nvCxnSpPr>
        <p:spPr>
          <a:xfrm flipV="1">
            <a:off x="5453798" y="1484784"/>
            <a:ext cx="1878078" cy="28803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689DDE1-8D24-4D7C-9E4D-B4E89EDF2007}"/>
              </a:ext>
            </a:extLst>
          </p:cNvPr>
          <p:cNvCxnSpPr>
            <a:cxnSpLocks/>
          </p:cNvCxnSpPr>
          <p:nvPr/>
        </p:nvCxnSpPr>
        <p:spPr>
          <a:xfrm flipV="1">
            <a:off x="7331876" y="937349"/>
            <a:ext cx="1428420" cy="5474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AB05EEC8-BBA0-4B7C-B240-DFDA3AB3E7A5}"/>
              </a:ext>
            </a:extLst>
          </p:cNvPr>
          <p:cNvSpPr txBox="1"/>
          <p:nvPr/>
        </p:nvSpPr>
        <p:spPr>
          <a:xfrm>
            <a:off x="4820291" y="158815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dirty="0"/>
              <a:t>13.9</a:t>
            </a:r>
            <a:endParaRPr lang="es-ES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9D5C765-37E1-431E-8D1C-B07AFFECF7D4}"/>
              </a:ext>
            </a:extLst>
          </p:cNvPr>
          <p:cNvSpPr txBox="1"/>
          <p:nvPr/>
        </p:nvSpPr>
        <p:spPr>
          <a:xfrm>
            <a:off x="7111303" y="15487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dirty="0"/>
              <a:t>15</a:t>
            </a:r>
            <a:endParaRPr lang="es-ES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1B8CDE9-B4DE-465A-860F-ED3079317E04}"/>
              </a:ext>
            </a:extLst>
          </p:cNvPr>
          <p:cNvSpPr txBox="1"/>
          <p:nvPr/>
        </p:nvSpPr>
        <p:spPr>
          <a:xfrm>
            <a:off x="8750775" y="65818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dirty="0"/>
              <a:t>17.9</a:t>
            </a:r>
            <a:endParaRPr lang="es-ES" dirty="0"/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5C38D3AD-72FA-4296-A5B6-D42ACF825580}"/>
              </a:ext>
            </a:extLst>
          </p:cNvPr>
          <p:cNvSpPr/>
          <p:nvPr/>
        </p:nvSpPr>
        <p:spPr>
          <a:xfrm>
            <a:off x="8616280" y="5085185"/>
            <a:ext cx="633507" cy="72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0629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44DB485-6E65-457B-8D29-1D29D9D6E5CE}"/>
              </a:ext>
            </a:extLst>
          </p:cNvPr>
          <p:cNvSpPr txBox="1"/>
          <p:nvPr/>
        </p:nvSpPr>
        <p:spPr>
          <a:xfrm>
            <a:off x="1582327" y="188640"/>
            <a:ext cx="9177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sz="2800" b="1" dirty="0">
                <a:solidFill>
                  <a:schemeClr val="accent6">
                    <a:lumMod val="50000"/>
                  </a:schemeClr>
                </a:solidFill>
              </a:rPr>
              <a:t>GESTION DES BIAIS : FONDATION DE LA MÉTHODE</a:t>
            </a:r>
            <a:endParaRPr lang="es-E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878A084-17F9-41FE-8839-1BF4BAE3625D}"/>
              </a:ext>
            </a:extLst>
          </p:cNvPr>
          <p:cNvSpPr txBox="1"/>
          <p:nvPr/>
        </p:nvSpPr>
        <p:spPr>
          <a:xfrm>
            <a:off x="352561" y="1158117"/>
            <a:ext cx="1141140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fr-FR" b="1" dirty="0"/>
              <a:t>HYPOTHÈSE DE TRAVAIL :</a:t>
            </a:r>
          </a:p>
          <a:p>
            <a:pPr algn="ctr" rtl="0"/>
            <a:r>
              <a:rPr lang="fr-FR" b="1" dirty="0"/>
              <a:t>TOUTES LES LANGUES PARTAGENT LE MÊME % DE LOCUTEURS CONNECTÉS DANS UN PAYS</a:t>
            </a:r>
            <a:endParaRPr lang="es-ES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89A6EC1-FBFB-4B9A-AAB6-84BC513D2D21}"/>
              </a:ext>
            </a:extLst>
          </p:cNvPr>
          <p:cNvSpPr txBox="1"/>
          <p:nvPr/>
        </p:nvSpPr>
        <p:spPr>
          <a:xfrm>
            <a:off x="911424" y="1996890"/>
            <a:ext cx="942020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 sz="1600" dirty="0"/>
              <a:t>Ce n'est probablement pas vrai… car la 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fracture numérique </a:t>
            </a:r>
            <a:r>
              <a:rPr lang="fr-FR" sz="1600" dirty="0"/>
              <a:t>existe également à l’intérieur des pays</a:t>
            </a:r>
          </a:p>
          <a:p>
            <a:pPr algn="l" rtl="0"/>
            <a:r>
              <a:rPr lang="fr-FR" sz="1600" dirty="0"/>
              <a:t>mais cette hypothèse est une exigence pour conduire les calculs de pondération.</a:t>
            </a:r>
          </a:p>
          <a:p>
            <a:pPr algn="l" rtl="0"/>
            <a:endParaRPr lang="fr-FR" sz="1600" dirty="0"/>
          </a:p>
          <a:p>
            <a:pPr algn="l" rtl="0"/>
            <a:r>
              <a:rPr lang="fr-FR" sz="1600" dirty="0"/>
              <a:t>Conséquences :</a:t>
            </a:r>
          </a:p>
          <a:p>
            <a:pPr algn="l" rtl="0"/>
            <a:endParaRPr lang="fr-FR" sz="1600" dirty="0"/>
          </a:p>
          <a:p>
            <a:pPr marL="285750" indent="-285750" algn="l" rtl="0">
              <a:buFont typeface="Courier New" panose="02070309020205020404" pitchFamily="49" charset="0"/>
              <a:buChar char="o"/>
            </a:pPr>
            <a:r>
              <a:rPr lang="fr-FR" sz="1600" dirty="0"/>
              <a:t>Renoncer aux comparaisons linguistiques au sein d'un pays.</a:t>
            </a:r>
          </a:p>
          <a:p>
            <a:pPr marL="285750" indent="-285750" algn="l" rtl="0">
              <a:buFont typeface="Courier New" panose="02070309020205020404" pitchFamily="49" charset="0"/>
              <a:buChar char="o"/>
            </a:pPr>
            <a:endParaRPr lang="fr-FR" sz="1600" dirty="0"/>
          </a:p>
          <a:p>
            <a:pPr marL="285750" indent="-285750" algn="l" rtl="0">
              <a:buFont typeface="Courier New" panose="02070309020205020404" pitchFamily="49" charset="0"/>
              <a:buChar char="o"/>
            </a:pPr>
            <a:r>
              <a:rPr lang="fr-FR" sz="1600" dirty="0"/>
              <a:t>Éviter les populations linguistiques à faible effectif (c'est pourquoi L1 &gt; 1M)</a:t>
            </a:r>
          </a:p>
          <a:p>
            <a:pPr marL="285750" indent="-285750" algn="l" rtl="0">
              <a:buFont typeface="Courier New" panose="02070309020205020404" pitchFamily="49" charset="0"/>
              <a:buChar char="o"/>
            </a:pPr>
            <a:endParaRPr lang="fr-FR" sz="1600" dirty="0"/>
          </a:p>
          <a:p>
            <a:pPr marL="285750" indent="-285750" algn="l" rtl="0">
              <a:buFont typeface="Courier New" panose="02070309020205020404" pitchFamily="49" charset="0"/>
              <a:buChar char="o"/>
            </a:pPr>
            <a:r>
              <a:rPr lang="fr-FR" sz="1600" dirty="0"/>
              <a:t>Biais positif pour les langues d'immigration dans les pays développés</a:t>
            </a:r>
          </a:p>
          <a:p>
            <a:pPr marL="285750" indent="-285750" algn="l" rtl="0">
              <a:buFont typeface="Courier New" panose="02070309020205020404" pitchFamily="49" charset="0"/>
              <a:buChar char="o"/>
            </a:pPr>
            <a:endParaRPr lang="fr-FR" sz="1600" dirty="0"/>
          </a:p>
          <a:p>
            <a:pPr marL="285750" indent="-285750" algn="l" rtl="0">
              <a:buFont typeface="Courier New" panose="02070309020205020404" pitchFamily="49" charset="0"/>
              <a:buChar char="o"/>
            </a:pPr>
            <a:r>
              <a:rPr lang="fr-FR" sz="1600" dirty="0"/>
              <a:t>Biais négatif pour les langues des pays développés dans les pays en développement</a:t>
            </a:r>
          </a:p>
          <a:p>
            <a:pPr marL="285750" indent="-285750" algn="l" rtl="0">
              <a:buFont typeface="Courier New" panose="02070309020205020404" pitchFamily="49" charset="0"/>
              <a:buChar char="o"/>
            </a:pPr>
            <a:endParaRPr lang="fr-FR" sz="1600" dirty="0"/>
          </a:p>
          <a:p>
            <a:pPr marL="285750" indent="-285750" algn="l" rtl="0">
              <a:buFont typeface="Courier New" panose="02070309020205020404" pitchFamily="49" charset="0"/>
              <a:buChar char="o"/>
            </a:pPr>
            <a:r>
              <a:rPr lang="fr-FR" sz="1600" dirty="0"/>
              <a:t>Mais acceptable car biais marginal.</a:t>
            </a:r>
          </a:p>
          <a:p>
            <a:pPr algn="l" rtl="0"/>
            <a:endParaRPr lang="fr-FR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6558CE2F-57FD-4D77-8227-02882E87E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252852"/>
              </p:ext>
            </p:extLst>
          </p:nvPr>
        </p:nvGraphicFramePr>
        <p:xfrm>
          <a:off x="5941096" y="5967659"/>
          <a:ext cx="6250904" cy="8544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6634">
                  <a:extLst>
                    <a:ext uri="{9D8B030D-6E8A-4147-A177-3AD203B41FA5}">
                      <a16:colId xmlns:a16="http://schemas.microsoft.com/office/drawing/2014/main" val="853579535"/>
                    </a:ext>
                  </a:extLst>
                </a:gridCol>
                <a:gridCol w="1460488">
                  <a:extLst>
                    <a:ext uri="{9D8B030D-6E8A-4147-A177-3AD203B41FA5}">
                      <a16:colId xmlns:a16="http://schemas.microsoft.com/office/drawing/2014/main" val="2809559887"/>
                    </a:ext>
                  </a:extLst>
                </a:gridCol>
                <a:gridCol w="1073956">
                  <a:extLst>
                    <a:ext uri="{9D8B030D-6E8A-4147-A177-3AD203B41FA5}">
                      <a16:colId xmlns:a16="http://schemas.microsoft.com/office/drawing/2014/main" val="1295900919"/>
                    </a:ext>
                  </a:extLst>
                </a:gridCol>
                <a:gridCol w="1059826">
                  <a:extLst>
                    <a:ext uri="{9D8B030D-6E8A-4147-A177-3AD203B41FA5}">
                      <a16:colId xmlns:a16="http://schemas.microsoft.com/office/drawing/2014/main" val="1872371894"/>
                    </a:ext>
                  </a:extLst>
                </a:gridCol>
              </a:tblGrid>
              <a:tr h="244837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ÉVALUATION DES BIAIS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/20</a:t>
                      </a:r>
                      <a:endParaRPr lang="es-E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V1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s-E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V2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V3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s-E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3262850"/>
                  </a:ext>
                </a:extLst>
              </a:tr>
              <a:tr h="11964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FONDATION MÉTHODE</a:t>
                      </a:r>
                      <a:endParaRPr lang="es-E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17</a:t>
                      </a:r>
                      <a:endParaRPr lang="es-E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</a:rPr>
                        <a:t>17</a:t>
                      </a:r>
                      <a:endParaRPr lang="es-ES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17</a:t>
                      </a:r>
                      <a:endParaRPr lang="es-E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8475393"/>
                  </a:ext>
                </a:extLst>
              </a:tr>
            </a:tbl>
          </a:graphicData>
        </a:graphic>
      </p:graphicFrame>
      <p:pic>
        <p:nvPicPr>
          <p:cNvPr id="17410" name="Picture 2" descr="Digital Divide Images – Browse 13,659 Stock Photos, Vectors, and Video |  Adobe Stock">
            <a:extLst>
              <a:ext uri="{FF2B5EF4-FFF2-40B4-BE49-F238E27FC236}">
                <a16:creationId xmlns:a16="http://schemas.microsoft.com/office/drawing/2014/main" id="{49A1485E-EBF4-4445-A874-4B62A7924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044" y="2249841"/>
            <a:ext cx="3435719" cy="343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376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E4813B1-DB3B-40D1-B8DE-89619B557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048616"/>
              </p:ext>
            </p:extLst>
          </p:nvPr>
        </p:nvGraphicFramePr>
        <p:xfrm>
          <a:off x="6240016" y="5339148"/>
          <a:ext cx="5472608" cy="121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8793">
                  <a:extLst>
                    <a:ext uri="{9D8B030D-6E8A-4147-A177-3AD203B41FA5}">
                      <a16:colId xmlns:a16="http://schemas.microsoft.com/office/drawing/2014/main" val="2212948473"/>
                    </a:ext>
                  </a:extLst>
                </a:gridCol>
                <a:gridCol w="829183">
                  <a:extLst>
                    <a:ext uri="{9D8B030D-6E8A-4147-A177-3AD203B41FA5}">
                      <a16:colId xmlns:a16="http://schemas.microsoft.com/office/drawing/2014/main" val="3535486851"/>
                    </a:ext>
                  </a:extLst>
                </a:gridCol>
                <a:gridCol w="912101">
                  <a:extLst>
                    <a:ext uri="{9D8B030D-6E8A-4147-A177-3AD203B41FA5}">
                      <a16:colId xmlns:a16="http://schemas.microsoft.com/office/drawing/2014/main" val="727139668"/>
                    </a:ext>
                  </a:extLst>
                </a:gridCol>
                <a:gridCol w="1492531">
                  <a:extLst>
                    <a:ext uri="{9D8B030D-6E8A-4147-A177-3AD203B41FA5}">
                      <a16:colId xmlns:a16="http://schemas.microsoft.com/office/drawing/2014/main" val="4083354699"/>
                    </a:ext>
                  </a:extLst>
                </a:gridCol>
              </a:tblGrid>
              <a:tr h="704014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ÉVALUATION DES BIAIS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/20</a:t>
                      </a:r>
                      <a:endParaRPr lang="es-E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V1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s-E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V2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V3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s-E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1423868"/>
                  </a:ext>
                </a:extLst>
              </a:tr>
              <a:tr h="344046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MÉTHODE POUR L2</a:t>
                      </a:r>
                      <a:endParaRPr lang="es-E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13</a:t>
                      </a:r>
                      <a:endParaRPr lang="es-E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  <a:effectLst/>
                        </a:rPr>
                        <a:t>19</a:t>
                      </a:r>
                      <a:endParaRPr lang="es-ES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  <a:effectLst/>
                        </a:rPr>
                        <a:t>19</a:t>
                      </a:r>
                      <a:endParaRPr lang="es-ES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340882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9B169EC-FF15-447D-AFDF-73460A55D8D1}"/>
              </a:ext>
            </a:extLst>
          </p:cNvPr>
          <p:cNvSpPr/>
          <p:nvPr/>
        </p:nvSpPr>
        <p:spPr>
          <a:xfrm>
            <a:off x="2135560" y="404664"/>
            <a:ext cx="5911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fr-FR" sz="2400" b="1" dirty="0">
                <a:solidFill>
                  <a:schemeClr val="accent6">
                    <a:lumMod val="50000"/>
                  </a:schemeClr>
                </a:solidFill>
              </a:rPr>
              <a:t>GESTION DES BIAIS : MÉTHODE POUR L2</a:t>
            </a:r>
            <a:endParaRPr lang="es-E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FCB7E25-70B8-481C-A4D1-4203997A936B}"/>
              </a:ext>
            </a:extLst>
          </p:cNvPr>
          <p:cNvSpPr txBox="1"/>
          <p:nvPr/>
        </p:nvSpPr>
        <p:spPr>
          <a:xfrm>
            <a:off x="1046601" y="1852952"/>
            <a:ext cx="972991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Pour V1</a:t>
            </a:r>
            <a:r>
              <a:rPr lang="fr-FR" dirty="0"/>
              <a:t>, L1 seules données démolinguistiques disponibles.</a:t>
            </a:r>
          </a:p>
          <a:p>
            <a:pPr algn="l" rtl="0"/>
            <a:endParaRPr lang="fr-FR" dirty="0"/>
          </a:p>
          <a:p>
            <a:pPr algn="l" rtl="0"/>
            <a:r>
              <a:rPr lang="fr-FR" dirty="0"/>
              <a:t>Extrapolation pour les résultats L2 à partir des résultats L1 créant un </a:t>
            </a:r>
            <a:r>
              <a:rPr lang="fr-FR" b="1" dirty="0"/>
              <a:t>biais important</a:t>
            </a:r>
          </a:p>
          <a:p>
            <a:pPr algn="l" rtl="0"/>
            <a:r>
              <a:rPr lang="fr-FR" dirty="0"/>
              <a:t>favorisant l'anglais et le français.</a:t>
            </a:r>
          </a:p>
          <a:p>
            <a:pPr algn="l" rtl="0"/>
            <a:endParaRPr lang="fr-FR" dirty="0"/>
          </a:p>
          <a:p>
            <a:r>
              <a:rPr lang="fr-FR" b="1" dirty="0"/>
              <a:t>Pour V2</a:t>
            </a:r>
            <a:r>
              <a:rPr lang="fr-FR" dirty="0"/>
              <a:t>, Ethnologue propose pour la première fois des données démolinguistiques pour la L2 </a:t>
            </a:r>
            <a:r>
              <a:rPr lang="fr-FR" b="1" dirty="0"/>
              <a:t>problème résolu</a:t>
            </a:r>
            <a:r>
              <a:rPr lang="fr-FR" dirty="0"/>
              <a:t>.</a:t>
            </a:r>
          </a:p>
          <a:p>
            <a:pPr algn="l" rtl="0"/>
            <a:endParaRPr lang="fr-FR" dirty="0"/>
          </a:p>
          <a:p>
            <a:pPr algn="l" rtl="0"/>
            <a:r>
              <a:rPr lang="fr-FR" dirty="0"/>
              <a:t>Il reste que les données démolinguistiques pour la L2 ne sont pas aussi fiables que pour la L1 et les sources sont très différentes.</a:t>
            </a:r>
          </a:p>
          <a:p>
            <a:pPr algn="l" rtl="0"/>
            <a:endParaRPr lang="fr-FR" dirty="0"/>
          </a:p>
          <a:p>
            <a:pPr algn="l" rtl="0"/>
            <a:r>
              <a:rPr lang="fr-FR" dirty="0"/>
              <a:t>Mais l'utilisation d'Ethnologue garantit les </a:t>
            </a:r>
          </a:p>
          <a:p>
            <a:pPr algn="l" rtl="0"/>
            <a:r>
              <a:rPr lang="fr-FR" dirty="0"/>
              <a:t>meilleures données disponibles…</a:t>
            </a:r>
          </a:p>
        </p:txBody>
      </p:sp>
      <p:pic>
        <p:nvPicPr>
          <p:cNvPr id="23554" name="Picture 2" descr="Career in Foreign Language - Top 2022 Courses and Jobs - Leverage Edu">
            <a:extLst>
              <a:ext uri="{FF2B5EF4-FFF2-40B4-BE49-F238E27FC236}">
                <a16:creationId xmlns:a16="http://schemas.microsoft.com/office/drawing/2014/main" id="{6A19CBC7-7A56-40FA-93BE-D12742C0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404664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442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545F5E2-73E2-4F7D-9490-61576C0F8B86}"/>
              </a:ext>
            </a:extLst>
          </p:cNvPr>
          <p:cNvSpPr txBox="1"/>
          <p:nvPr/>
        </p:nvSpPr>
        <p:spPr>
          <a:xfrm>
            <a:off x="3431704" y="476672"/>
            <a:ext cx="4275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LOCUTEURS L1 + L2</a:t>
            </a:r>
            <a:endParaRPr lang="es-E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10FE124-5108-436A-B315-428C4F699F00}"/>
              </a:ext>
            </a:extLst>
          </p:cNvPr>
          <p:cNvSpPr txBox="1"/>
          <p:nvPr/>
        </p:nvSpPr>
        <p:spPr>
          <a:xfrm>
            <a:off x="911424" y="1700808"/>
            <a:ext cx="6502460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fr-FR" dirty="0">
                <a:solidFill>
                  <a:srgbClr val="0070C0"/>
                </a:solidFill>
              </a:rPr>
              <a:t>SELON ETHNOLOGUE :</a:t>
            </a:r>
          </a:p>
          <a:p>
            <a:pPr algn="l" rtl="0"/>
            <a:r>
              <a:rPr lang="fr-FR" dirty="0">
                <a:solidFill>
                  <a:srgbClr val="0070C0"/>
                </a:solidFill>
              </a:rPr>
              <a:t>POPULATION MONDIALE L1 =</a:t>
            </a:r>
            <a:r>
              <a:rPr lang="es-ES" b="1" dirty="0">
                <a:solidFill>
                  <a:srgbClr val="0070C0"/>
                </a:solidFill>
              </a:rPr>
              <a:t>7 231 699 136</a:t>
            </a:r>
            <a:r>
              <a:rPr lang="es-ES" dirty="0">
                <a:solidFill>
                  <a:srgbClr val="0070C0"/>
                </a:solidFill>
              </a:rPr>
              <a:t> </a:t>
            </a:r>
            <a:endParaRPr lang="fr-FR" dirty="0">
              <a:solidFill>
                <a:srgbClr val="0070C0"/>
              </a:solidFill>
            </a:endParaRPr>
          </a:p>
          <a:p>
            <a:pPr algn="l" rtl="0"/>
            <a:r>
              <a:rPr lang="fr-FR" dirty="0">
                <a:solidFill>
                  <a:srgbClr val="0070C0"/>
                </a:solidFill>
              </a:rPr>
              <a:t>POPULATION MONDIALE L1+L2 =</a:t>
            </a:r>
            <a:r>
              <a:rPr lang="es-ES" b="1" dirty="0">
                <a:solidFill>
                  <a:srgbClr val="0070C0"/>
                </a:solidFill>
              </a:rPr>
              <a:t>10 361 716 756</a:t>
            </a:r>
            <a:r>
              <a:rPr lang="es-ES" dirty="0">
                <a:solidFill>
                  <a:srgbClr val="0070C0"/>
                </a:solidFill>
              </a:rPr>
              <a:t> </a:t>
            </a:r>
            <a:endParaRPr lang="fr-FR" dirty="0">
              <a:solidFill>
                <a:srgbClr val="0070C0"/>
              </a:solidFill>
            </a:endParaRPr>
          </a:p>
          <a:p>
            <a:pPr algn="l" rtl="0"/>
            <a:r>
              <a:rPr lang="fr-FR" dirty="0">
                <a:solidFill>
                  <a:srgbClr val="0070C0"/>
                </a:solidFill>
                <a:sym typeface="Wingdings" panose="05000000000000000000" pitchFamily="2" charset="2"/>
              </a:rPr>
              <a:t></a:t>
            </a:r>
            <a:r>
              <a:rPr lang="fr-FR" dirty="0">
                <a:solidFill>
                  <a:srgbClr val="0070C0"/>
                </a:solidFill>
              </a:rPr>
              <a:t> (L1+L2)/L1 =</a:t>
            </a:r>
            <a:r>
              <a:rPr lang="fr-FR" b="1" dirty="0">
                <a:solidFill>
                  <a:srgbClr val="0070C0"/>
                </a:solidFill>
              </a:rPr>
              <a:t>143,3 %</a:t>
            </a:r>
          </a:p>
          <a:p>
            <a:pPr algn="l" rtl="0"/>
            <a:endParaRPr lang="fr-FR" b="1" dirty="0"/>
          </a:p>
          <a:p>
            <a:pPr algn="l" rtl="0"/>
            <a:r>
              <a:rPr lang="es-ES" b="1" dirty="0"/>
              <a:t>L1 (ANGLAIS) = 370 M</a:t>
            </a:r>
          </a:p>
          <a:p>
            <a:pPr algn="l" rtl="0"/>
            <a:r>
              <a:rPr lang="fr-FR" b="1" dirty="0"/>
              <a:t>L2  </a:t>
            </a:r>
            <a:r>
              <a:rPr lang="es-ES" b="1" dirty="0"/>
              <a:t>(ANGLAIS)= 978 M</a:t>
            </a:r>
          </a:p>
          <a:p>
            <a:pPr algn="l" rtl="0"/>
            <a:endParaRPr lang="fr-FR" b="1" dirty="0"/>
          </a:p>
          <a:p>
            <a:pPr algn="l" rtl="0"/>
            <a:r>
              <a:rPr lang="fr-FR" b="1" dirty="0"/>
              <a:t>Pour Wikipedia : L1+L2 (ANGLAIS) = 1 180 M</a:t>
            </a:r>
          </a:p>
          <a:p>
            <a:pPr algn="l" rtl="0"/>
            <a:endParaRPr lang="fr-FR" b="1" dirty="0"/>
          </a:p>
          <a:p>
            <a:pPr algn="l" rtl="0"/>
            <a:endParaRPr lang="fr-FR" b="1" dirty="0"/>
          </a:p>
          <a:p>
            <a:pPr algn="l" rtl="0"/>
            <a:r>
              <a:rPr lang="fr-FR" b="1" dirty="0"/>
              <a:t>Pour Statista : L1+L2 (ANGLAIS) = 1 500 M</a:t>
            </a:r>
          </a:p>
          <a:p>
            <a:pPr algn="l" rtl="0"/>
            <a:endParaRPr lang="fr-FR" b="1" dirty="0"/>
          </a:p>
          <a:p>
            <a:pPr algn="l" rtl="0"/>
            <a:endParaRPr lang="fr-FR" b="1" dirty="0"/>
          </a:p>
          <a:p>
            <a:pPr algn="l" rtl="0"/>
            <a:r>
              <a:rPr lang="fr-FR" b="1" dirty="0"/>
              <a:t>Pour D. Crystal : L1+L2 (ANGLAIS) atteindra 2 000 M</a:t>
            </a:r>
          </a:p>
          <a:p>
            <a:pPr algn="l" rtl="0"/>
            <a:endParaRPr lang="fr-FR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AC2646E-3F1C-4452-AEA7-B82C9B7F9AB4}"/>
              </a:ext>
            </a:extLst>
          </p:cNvPr>
          <p:cNvSpPr txBox="1"/>
          <p:nvPr/>
        </p:nvSpPr>
        <p:spPr>
          <a:xfrm>
            <a:off x="3575720" y="3244334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b="1" dirty="0"/>
              <a:t>L1+L2 (ANGLAIS) = 1 348 M</a:t>
            </a:r>
            <a:endParaRPr lang="es-ES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080CB40-2784-4F7B-8F67-960D68D7B2F5}"/>
              </a:ext>
            </a:extLst>
          </p:cNvPr>
          <p:cNvSpPr txBox="1"/>
          <p:nvPr/>
        </p:nvSpPr>
        <p:spPr>
          <a:xfrm>
            <a:off x="7595143" y="2017873"/>
            <a:ext cx="41792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fr-FR" b="1" dirty="0">
                <a:solidFill>
                  <a:srgbClr val="0070C0"/>
                </a:solidFill>
              </a:rPr>
              <a:t>ATTENTION!!!</a:t>
            </a:r>
          </a:p>
          <a:p>
            <a:pPr algn="ctr" rtl="0"/>
            <a:r>
              <a:rPr lang="fr-FR" b="1" dirty="0">
                <a:solidFill>
                  <a:srgbClr val="0070C0"/>
                </a:solidFill>
              </a:rPr>
              <a:t>% (L1+L2)</a:t>
            </a:r>
          </a:p>
          <a:p>
            <a:pPr algn="ctr" rtl="0"/>
            <a:r>
              <a:rPr lang="fr-FR" b="1" dirty="0">
                <a:solidFill>
                  <a:srgbClr val="0070C0"/>
                </a:solidFill>
              </a:rPr>
              <a:t>NE DOIT PAS ÊTRE CALCULÉ</a:t>
            </a:r>
            <a:br>
              <a:rPr lang="fr-FR" b="1" dirty="0">
                <a:solidFill>
                  <a:srgbClr val="0070C0"/>
                </a:solidFill>
              </a:rPr>
            </a:br>
            <a:r>
              <a:rPr lang="fr-FR" b="1" dirty="0">
                <a:solidFill>
                  <a:srgbClr val="0070C0"/>
                </a:solidFill>
              </a:rPr>
              <a:t>SUR LA POPULATION MONDIALE</a:t>
            </a:r>
          </a:p>
          <a:p>
            <a:pPr algn="ctr" rtl="0"/>
            <a:r>
              <a:rPr lang="fr-FR" b="1" dirty="0">
                <a:solidFill>
                  <a:srgbClr val="0070C0"/>
                </a:solidFill>
              </a:rPr>
              <a:t>MAIS SUR LA POPULATION L1+L2 !</a:t>
            </a:r>
          </a:p>
          <a:p>
            <a:pPr algn="l" rtl="0"/>
            <a:endParaRPr lang="es-ES" dirty="0"/>
          </a:p>
        </p:txBody>
      </p:sp>
      <p:pic>
        <p:nvPicPr>
          <p:cNvPr id="18434" name="Picture 2" descr="Foreign language classes becoming more scarce | American Academy of Arts  and Sciences">
            <a:extLst>
              <a:ext uri="{FF2B5EF4-FFF2-40B4-BE49-F238E27FC236}">
                <a16:creationId xmlns:a16="http://schemas.microsoft.com/office/drawing/2014/main" id="{D34BF0A6-C5B5-4CCA-9C46-996F4408F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143" y="3962965"/>
            <a:ext cx="4541804" cy="241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022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4648944" y="116632"/>
            <a:ext cx="2894112" cy="1143000"/>
          </a:xfrm>
        </p:spPr>
        <p:txBody>
          <a:bodyPr/>
          <a:lstStyle/>
          <a:p>
            <a:pPr algn="l" rtl="0" eaLnBrk="1" hangingPunct="1"/>
            <a:r>
              <a:rPr lang="es-ES" b="1" dirty="0"/>
              <a:t>CRÉDITS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3352" y="1484784"/>
            <a:ext cx="9875440" cy="4257675"/>
          </a:xfrm>
        </p:spPr>
        <p:txBody>
          <a:bodyPr rtlCol="0">
            <a:normAutofit fontScale="62500" lnSpcReduction="20000"/>
          </a:bodyPr>
          <a:lstStyle/>
          <a:p>
            <a:pPr algn="ctr" rtl="0" eaLnBrk="1" fontAlgn="auto" hangingPunct="1">
              <a:spcAft>
                <a:spcPts val="0"/>
              </a:spcAft>
              <a:buNone/>
              <a:defRPr/>
            </a:pPr>
            <a:r>
              <a:rPr lang="fr-FR"/>
              <a:t> </a:t>
            </a:r>
            <a:r>
              <a:rPr lang="fr-FR" sz="4000"/>
              <a:t>L'idée originale</a:t>
            </a:r>
          </a:p>
          <a:p>
            <a:pPr algn="ctr" rtl="0" eaLnBrk="1" fontAlgn="auto" hangingPunct="1">
              <a:spcAft>
                <a:spcPts val="0"/>
              </a:spcAft>
              <a:buNone/>
              <a:defRPr/>
            </a:pPr>
            <a:r>
              <a:rPr lang="fr-FR" sz="4000" b="1"/>
              <a:t>d’aborder l'espace des langues sur Internet</a:t>
            </a:r>
            <a:r>
              <a:rPr lang="fr-FR" sz="4000"/>
              <a:t> </a:t>
            </a:r>
          </a:p>
          <a:p>
            <a:pPr algn="ctr" rtl="0" eaLnBrk="1" fontAlgn="auto" hangingPunct="1">
              <a:spcAft>
                <a:spcPts val="0"/>
              </a:spcAft>
              <a:buNone/>
              <a:defRPr/>
            </a:pPr>
            <a:endParaRPr lang="fr-FR" sz="4000"/>
          </a:p>
          <a:p>
            <a:pPr algn="ctr" rtl="0" eaLnBrk="1" fontAlgn="auto" hangingPunct="1">
              <a:spcAft>
                <a:spcPts val="0"/>
              </a:spcAft>
              <a:buNone/>
              <a:defRPr/>
            </a:pPr>
            <a:r>
              <a:rPr lang="fr-FR" sz="4000" u="sng"/>
              <a:t>en réunissant des donnéees sur  des applications/espaces Internet</a:t>
            </a:r>
          </a:p>
          <a:p>
            <a:pPr algn="ctr" rtl="0" eaLnBrk="1" fontAlgn="auto" hangingPunct="1">
              <a:spcAft>
                <a:spcPts val="0"/>
              </a:spcAft>
              <a:buNone/>
              <a:defRPr/>
            </a:pPr>
            <a:endParaRPr lang="fr-FR" sz="4000" u="sng"/>
          </a:p>
          <a:p>
            <a:pPr algn="ctr" rtl="0" eaLnBrk="1" fontAlgn="auto" hangingPunct="1">
              <a:spcAft>
                <a:spcPts val="0"/>
              </a:spcAft>
              <a:buNone/>
              <a:defRPr/>
            </a:pPr>
            <a:r>
              <a:rPr lang="fr-FR" sz="4000"/>
              <a:t>&amp;</a:t>
            </a:r>
          </a:p>
          <a:p>
            <a:pPr algn="ctr" rtl="0" eaLnBrk="1" fontAlgn="auto" hangingPunct="1">
              <a:spcAft>
                <a:spcPts val="0"/>
              </a:spcAft>
              <a:buNone/>
              <a:defRPr/>
            </a:pPr>
            <a:endParaRPr lang="fr-FR" sz="4000"/>
          </a:p>
          <a:p>
            <a:pPr algn="ctr" rtl="0" eaLnBrk="1" fontAlgn="auto" hangingPunct="1">
              <a:spcAft>
                <a:spcPts val="0"/>
              </a:spcAft>
              <a:buNone/>
              <a:defRPr/>
            </a:pPr>
            <a:r>
              <a:rPr lang="fr-FR" sz="4000" u="sng"/>
              <a:t>de transformer les données par pays en données par langues</a:t>
            </a:r>
            <a:r>
              <a:rPr lang="fr-FR" sz="4000"/>
              <a:t> </a:t>
            </a:r>
          </a:p>
          <a:p>
            <a:pPr algn="ctr" rtl="0" eaLnBrk="1" fontAlgn="auto" hangingPunct="1">
              <a:spcAft>
                <a:spcPts val="0"/>
              </a:spcAft>
              <a:buNone/>
              <a:defRPr/>
            </a:pPr>
            <a:endParaRPr lang="fr-FR" sz="4000"/>
          </a:p>
          <a:p>
            <a:pPr algn="ctr" rtl="0" eaLnBrk="1" fontAlgn="auto" hangingPunct="1">
              <a:spcAft>
                <a:spcPts val="0"/>
              </a:spcAft>
              <a:buNone/>
              <a:defRPr/>
            </a:pPr>
            <a:r>
              <a:rPr lang="fr-FR" sz="4000"/>
              <a:t>est de </a:t>
            </a:r>
            <a:r>
              <a:rPr lang="fr-FR" sz="4000" b="1"/>
              <a:t>Daniel Prado</a:t>
            </a:r>
            <a:r>
              <a:rPr lang="fr-FR" sz="4000"/>
              <a:t>(2012)</a:t>
            </a:r>
            <a:endParaRPr lang="fr-FR"/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/>
          </a:p>
          <a:p>
            <a:pPr lvl="1" algn="l" rtl="0" eaLnBrk="1" fontAlgn="auto" hangingPunct="1">
              <a:spcAft>
                <a:spcPts val="0"/>
              </a:spcAft>
              <a:buNone/>
              <a:defRPr/>
            </a:pPr>
            <a:endParaRPr lang="fr-FR"/>
          </a:p>
        </p:txBody>
      </p:sp>
      <p:sp>
        <p:nvSpPr>
          <p:cNvPr id="6148" name="AutoShape 2" descr="http://upload.wikimedia.org/wikipedia/commons/2/27/Flag_of_La_Francophonie.svg"/>
          <p:cNvSpPr>
            <a:spLocks noChangeAspect="1" noChangeArrowheads="1"/>
          </p:cNvSpPr>
          <p:nvPr/>
        </p:nvSpPr>
        <p:spPr bwMode="auto">
          <a:xfrm>
            <a:off x="1679575" y="-1790700"/>
            <a:ext cx="56197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Calibri" pitchFamily="34" charset="0"/>
            </a:endParaRPr>
          </a:p>
        </p:txBody>
      </p:sp>
      <p:sp>
        <p:nvSpPr>
          <p:cNvPr id="6149" name="AutoShape 4" descr="http://upload.wikimedia.org/wikipedia/commons/2/27/Flag_of_La_Francophonie.svg"/>
          <p:cNvSpPr>
            <a:spLocks noChangeAspect="1" noChangeArrowheads="1"/>
          </p:cNvSpPr>
          <p:nvPr/>
        </p:nvSpPr>
        <p:spPr bwMode="auto">
          <a:xfrm>
            <a:off x="1679575" y="-1790700"/>
            <a:ext cx="56197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3"/>
    </mc:Choice>
    <mc:Fallback xmlns="">
      <p:transition spd="slow" advTm="3163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AC03DF3-3D3C-40C2-B85E-AB8668991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165152"/>
              </p:ext>
            </p:extLst>
          </p:nvPr>
        </p:nvGraphicFramePr>
        <p:xfrm>
          <a:off x="6888088" y="5229200"/>
          <a:ext cx="4680521" cy="1307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3">
                  <a:extLst>
                    <a:ext uri="{9D8B030D-6E8A-4147-A177-3AD203B41FA5}">
                      <a16:colId xmlns:a16="http://schemas.microsoft.com/office/drawing/2014/main" val="221294847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53548685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727139668"/>
                    </a:ext>
                  </a:extLst>
                </a:gridCol>
                <a:gridCol w="1224138">
                  <a:extLst>
                    <a:ext uri="{9D8B030D-6E8A-4147-A177-3AD203B41FA5}">
                      <a16:colId xmlns:a16="http://schemas.microsoft.com/office/drawing/2014/main" val="4083354699"/>
                    </a:ext>
                  </a:extLst>
                </a:gridCol>
              </a:tblGrid>
              <a:tr h="704014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ÉVALUATION DES BIAIS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/20</a:t>
                      </a:r>
                      <a:endParaRPr lang="es-E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V1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s-E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V2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V3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s-E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1423868"/>
                  </a:ext>
                </a:extLst>
              </a:tr>
              <a:tr h="344046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INTERNAUTES</a:t>
                      </a:r>
                      <a:endParaRPr lang="es-E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17</a:t>
                      </a:r>
                      <a:endParaRPr lang="es-E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16</a:t>
                      </a:r>
                      <a:endParaRPr lang="es-E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s-ES" sz="3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077437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C624E52-CFA8-4B63-AF2A-1A05B7424BDA}"/>
              </a:ext>
            </a:extLst>
          </p:cNvPr>
          <p:cNvSpPr/>
          <p:nvPr/>
        </p:nvSpPr>
        <p:spPr>
          <a:xfrm>
            <a:off x="2927648" y="548680"/>
            <a:ext cx="5384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fr-FR" sz="2400" b="1" dirty="0">
                <a:solidFill>
                  <a:schemeClr val="accent6">
                    <a:lumMod val="50000"/>
                  </a:schemeClr>
                </a:solidFill>
              </a:rPr>
              <a:t>GESTION DES BIAIS : INTERNAUTES</a:t>
            </a:r>
            <a:endParaRPr lang="es-E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6D7B8AD-FC3E-4A14-A9BF-FFEE2C151C25}"/>
              </a:ext>
            </a:extLst>
          </p:cNvPr>
          <p:cNvSpPr txBox="1"/>
          <p:nvPr/>
        </p:nvSpPr>
        <p:spPr>
          <a:xfrm>
            <a:off x="839416" y="1412776"/>
            <a:ext cx="927754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b="1"/>
              <a:t>V1</a:t>
            </a:r>
            <a:r>
              <a:rPr lang="fr-FR"/>
              <a:t> : L'UIT couvre tous les pays et complète avec ses propres données quand nécessaire</a:t>
            </a:r>
          </a:p>
          <a:p>
            <a:pPr algn="l" rtl="0"/>
            <a:r>
              <a:rPr lang="fr-FR"/>
              <a:t>Le projet Joshua utilisé comme source démolinguistique</a:t>
            </a:r>
          </a:p>
          <a:p>
            <a:pPr algn="l" rtl="0"/>
            <a:r>
              <a:rPr lang="fr-FR"/>
              <a:t> </a:t>
            </a:r>
          </a:p>
          <a:p>
            <a:pPr algn="l" rtl="0"/>
            <a:endParaRPr lang="fr-FR"/>
          </a:p>
          <a:p>
            <a:pPr algn="l" rtl="0"/>
            <a:r>
              <a:rPr lang="fr-FR" b="1"/>
              <a:t>V2</a:t>
            </a:r>
            <a:r>
              <a:rPr lang="fr-FR"/>
              <a:t> : l'UIT cesse de proposer ses propres données (- 3)</a:t>
            </a:r>
          </a:p>
          <a:p>
            <a:pPr algn="l" rtl="0"/>
            <a:r>
              <a:rPr lang="fr-FR"/>
              <a:t>Ethnologue utilisé comme source démolinguistique (+2)</a:t>
            </a:r>
          </a:p>
          <a:p>
            <a:pPr algn="l" rtl="0"/>
            <a:endParaRPr lang="fr-FR"/>
          </a:p>
          <a:p>
            <a:pPr algn="l" rtl="0"/>
            <a:endParaRPr lang="fr-FR"/>
          </a:p>
          <a:p>
            <a:pPr algn="l" rtl="0"/>
            <a:r>
              <a:rPr lang="fr-FR" b="1"/>
              <a:t>V3</a:t>
            </a:r>
            <a:r>
              <a:rPr lang="fr-FR"/>
              <a:t> : la Banque mondiale prend le relais quand l'UIT ne couvre pas</a:t>
            </a:r>
          </a:p>
          <a:p>
            <a:pPr algn="l" rtl="0"/>
            <a:endParaRPr lang="fr-FR"/>
          </a:p>
          <a:p>
            <a:pPr algn="l" rtl="0"/>
            <a:r>
              <a:rPr lang="fr-FR"/>
              <a:t>Tous les pays couverts (à quelques exceptions près)</a:t>
            </a:r>
          </a:p>
          <a:p>
            <a:pPr algn="l" rtl="0"/>
            <a:endParaRPr lang="fr-FR"/>
          </a:p>
          <a:p>
            <a:pPr algn="l" rtl="0"/>
            <a:r>
              <a:rPr lang="fr-FR"/>
              <a:t>Les données sont </a:t>
            </a:r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très fiables </a:t>
            </a:r>
            <a:r>
              <a:rPr lang="fr-FR"/>
              <a:t>et correspondent à une </a:t>
            </a:r>
            <a:r>
              <a:rPr lang="fr-FR" b="1"/>
              <a:t>définition mondiale commune</a:t>
            </a:r>
          </a:p>
        </p:txBody>
      </p:sp>
      <p:pic>
        <p:nvPicPr>
          <p:cNvPr id="5" name="Picture 2" descr="ITU">
            <a:extLst>
              <a:ext uri="{FF2B5EF4-FFF2-40B4-BE49-F238E27FC236}">
                <a16:creationId xmlns:a16="http://schemas.microsoft.com/office/drawing/2014/main" id="{F89C016C-875D-4C3B-B445-D4626EF1B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84432" y="1052736"/>
            <a:ext cx="962025" cy="1114425"/>
          </a:xfrm>
          <a:prstGeom prst="rect">
            <a:avLst/>
          </a:prstGeom>
          <a:noFill/>
        </p:spPr>
      </p:pic>
      <p:pic>
        <p:nvPicPr>
          <p:cNvPr id="6" name="Picture 12" descr="The World Bank | UNICEF Chad">
            <a:extLst>
              <a:ext uri="{FF2B5EF4-FFF2-40B4-BE49-F238E27FC236}">
                <a16:creationId xmlns:a16="http://schemas.microsoft.com/office/drawing/2014/main" id="{E8B42A25-8BE9-4882-A8D1-4208C8D6F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3236515"/>
            <a:ext cx="1648805" cy="9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737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072885DA-7FF4-42EB-B778-6023C144F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761311"/>
              </p:ext>
            </p:extLst>
          </p:nvPr>
        </p:nvGraphicFramePr>
        <p:xfrm>
          <a:off x="6672064" y="5301208"/>
          <a:ext cx="4896543" cy="121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1031">
                  <a:extLst>
                    <a:ext uri="{9D8B030D-6E8A-4147-A177-3AD203B41FA5}">
                      <a16:colId xmlns:a16="http://schemas.microsoft.com/office/drawing/2014/main" val="2212948473"/>
                    </a:ext>
                  </a:extLst>
                </a:gridCol>
                <a:gridCol w="1144049">
                  <a:extLst>
                    <a:ext uri="{9D8B030D-6E8A-4147-A177-3AD203B41FA5}">
                      <a16:colId xmlns:a16="http://schemas.microsoft.com/office/drawing/2014/main" val="3535486851"/>
                    </a:ext>
                  </a:extLst>
                </a:gridCol>
                <a:gridCol w="841266">
                  <a:extLst>
                    <a:ext uri="{9D8B030D-6E8A-4147-A177-3AD203B41FA5}">
                      <a16:colId xmlns:a16="http://schemas.microsoft.com/office/drawing/2014/main" val="727139668"/>
                    </a:ext>
                  </a:extLst>
                </a:gridCol>
                <a:gridCol w="830197">
                  <a:extLst>
                    <a:ext uri="{9D8B030D-6E8A-4147-A177-3AD203B41FA5}">
                      <a16:colId xmlns:a16="http://schemas.microsoft.com/office/drawing/2014/main" val="4083354699"/>
                    </a:ext>
                  </a:extLst>
                </a:gridCol>
              </a:tblGrid>
              <a:tr h="704014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ÉVALUATION DES BIAIS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/20</a:t>
                      </a:r>
                      <a:endParaRPr lang="es-E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V1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s-E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V2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V3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s-E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1423868"/>
                  </a:ext>
                </a:extLst>
              </a:tr>
              <a:tr h="344046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INDICE</a:t>
                      </a:r>
                      <a:endParaRPr lang="es-E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15</a:t>
                      </a:r>
                      <a:endParaRPr lang="es-E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  <a:effectLst/>
                        </a:rPr>
                        <a:t>18</a:t>
                      </a:r>
                      <a:endParaRPr lang="es-ES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  <a:effectLst/>
                        </a:rPr>
                        <a:t>18</a:t>
                      </a:r>
                      <a:endParaRPr lang="es-ES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128965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92B6F27-17A2-43F9-93D7-DE98E2A70C96}"/>
              </a:ext>
            </a:extLst>
          </p:cNvPr>
          <p:cNvSpPr/>
          <p:nvPr/>
        </p:nvSpPr>
        <p:spPr>
          <a:xfrm>
            <a:off x="3431704" y="508732"/>
            <a:ext cx="4815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fr-FR" sz="2400" b="1" dirty="0">
                <a:solidFill>
                  <a:schemeClr val="accent6">
                    <a:lumMod val="50000"/>
                  </a:schemeClr>
                </a:solidFill>
              </a:rPr>
              <a:t>GESTION DES BIAIS : INDEXES</a:t>
            </a:r>
            <a:endParaRPr lang="es-E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A8EDE49-8644-45DE-8B56-30CD1C1655B8}"/>
              </a:ext>
            </a:extLst>
          </p:cNvPr>
          <p:cNvSpPr txBox="1"/>
          <p:nvPr/>
        </p:nvSpPr>
        <p:spPr>
          <a:xfrm>
            <a:off x="332868" y="1850525"/>
            <a:ext cx="835356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b="1" dirty="0"/>
              <a:t>V1</a:t>
            </a:r>
            <a:r>
              <a:rPr lang="fr-FR" dirty="0"/>
              <a:t> :  5 sources</a:t>
            </a:r>
          </a:p>
          <a:p>
            <a:pPr algn="l" rtl="0"/>
            <a:endParaRPr lang="fr-FR" dirty="0"/>
          </a:p>
          <a:p>
            <a:r>
              <a:rPr lang="fr-FR" b="1" dirty="0"/>
              <a:t>V2</a:t>
            </a:r>
            <a:r>
              <a:rPr lang="fr-FR" dirty="0"/>
              <a:t> étendue à 25 sources, couverture  </a:t>
            </a:r>
            <a:r>
              <a:rPr lang="fr-FR" b="1" dirty="0"/>
              <a:t>pratiquement exhaustive</a:t>
            </a:r>
            <a:endParaRPr lang="fr-FR" dirty="0"/>
          </a:p>
          <a:p>
            <a:pPr algn="l" rtl="0"/>
            <a:endParaRPr lang="fr-FR" dirty="0"/>
          </a:p>
          <a:p>
            <a:pPr algn="l" rtl="0"/>
            <a:r>
              <a:rPr lang="fr-FR" dirty="0"/>
              <a:t>Les sources sont fiables : universités, organisation internationale ou ONG</a:t>
            </a:r>
          </a:p>
          <a:p>
            <a:pPr algn="l" rtl="0"/>
            <a:endParaRPr lang="fr-FR" dirty="0"/>
          </a:p>
          <a:p>
            <a:pPr algn="l" rtl="0"/>
            <a:r>
              <a:rPr lang="fr-FR" u="sng" dirty="0">
                <a:solidFill>
                  <a:srgbClr val="0070C0"/>
                </a:solidFill>
              </a:rPr>
              <a:t>Extrapolation </a:t>
            </a:r>
            <a:r>
              <a:rPr lang="fr-FR" dirty="0">
                <a:solidFill>
                  <a:srgbClr val="0070C0"/>
                </a:solidFill>
              </a:rPr>
              <a:t>des pays non couverts au prorata des pourcentages de connexion</a:t>
            </a:r>
          </a:p>
        </p:txBody>
      </p:sp>
      <p:pic>
        <p:nvPicPr>
          <p:cNvPr id="19458" name="Picture 2" descr="Measuring the Information Society Report 2017">
            <a:extLst>
              <a:ext uri="{FF2B5EF4-FFF2-40B4-BE49-F238E27FC236}">
                <a16:creationId xmlns:a16="http://schemas.microsoft.com/office/drawing/2014/main" id="{2E33008A-68D0-400B-AF3B-91578F825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181" y="693398"/>
            <a:ext cx="2730599" cy="385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7491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EC60E655-9F2B-40B3-BD1C-415DA55C2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158857"/>
              </p:ext>
            </p:extLst>
          </p:nvPr>
        </p:nvGraphicFramePr>
        <p:xfrm>
          <a:off x="6240016" y="5389034"/>
          <a:ext cx="5688631" cy="1307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7669">
                  <a:extLst>
                    <a:ext uri="{9D8B030D-6E8A-4147-A177-3AD203B41FA5}">
                      <a16:colId xmlns:a16="http://schemas.microsoft.com/office/drawing/2014/main" val="2212948473"/>
                    </a:ext>
                  </a:extLst>
                </a:gridCol>
                <a:gridCol w="1329116">
                  <a:extLst>
                    <a:ext uri="{9D8B030D-6E8A-4147-A177-3AD203B41FA5}">
                      <a16:colId xmlns:a16="http://schemas.microsoft.com/office/drawing/2014/main" val="3535486851"/>
                    </a:ext>
                  </a:extLst>
                </a:gridCol>
                <a:gridCol w="977353">
                  <a:extLst>
                    <a:ext uri="{9D8B030D-6E8A-4147-A177-3AD203B41FA5}">
                      <a16:colId xmlns:a16="http://schemas.microsoft.com/office/drawing/2014/main" val="727139668"/>
                    </a:ext>
                  </a:extLst>
                </a:gridCol>
                <a:gridCol w="964493">
                  <a:extLst>
                    <a:ext uri="{9D8B030D-6E8A-4147-A177-3AD203B41FA5}">
                      <a16:colId xmlns:a16="http://schemas.microsoft.com/office/drawing/2014/main" val="4083354699"/>
                    </a:ext>
                  </a:extLst>
                </a:gridCol>
              </a:tblGrid>
              <a:tr h="704014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ÉVALUATION DES BIAIS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/20</a:t>
                      </a:r>
                      <a:endParaRPr lang="es-E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V1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s-E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V2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V3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s-E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1423868"/>
                  </a:ext>
                </a:extLst>
              </a:tr>
              <a:tr h="344046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CONTENU</a:t>
                      </a:r>
                      <a:endParaRPr lang="es-E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s-ES" sz="3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8</a:t>
                      </a:r>
                      <a:endParaRPr lang="es-E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ELIMINÉ</a:t>
                      </a:r>
                      <a:r>
                        <a:rPr lang="fr-FR" sz="1100" b="1" dirty="0">
                          <a:effectLst/>
                        </a:rPr>
                        <a:t> 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714514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A6B034F-8A56-4355-BEDC-E9C06798138B}"/>
              </a:ext>
            </a:extLst>
          </p:cNvPr>
          <p:cNvSpPr/>
          <p:nvPr/>
        </p:nvSpPr>
        <p:spPr>
          <a:xfrm>
            <a:off x="3431704" y="332656"/>
            <a:ext cx="6625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fr-FR" sz="2800" b="1" dirty="0">
                <a:solidFill>
                  <a:schemeClr val="accent6">
                    <a:lumMod val="50000"/>
                  </a:schemeClr>
                </a:solidFill>
              </a:rPr>
              <a:t>GESTION DES BIAIS : CONTENUS 1/3</a:t>
            </a:r>
            <a:endParaRPr lang="es-E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B7F06A5-923F-4B67-838A-6797AB3484C8}"/>
              </a:ext>
            </a:extLst>
          </p:cNvPr>
          <p:cNvSpPr txBox="1"/>
          <p:nvPr/>
        </p:nvSpPr>
        <p:spPr>
          <a:xfrm>
            <a:off x="407368" y="980728"/>
            <a:ext cx="107291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Dans V1 &amp; V2, le contenu était un indicateur d'entrée avec la meilleure source disponible :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Wikimedia</a:t>
            </a:r>
            <a:r>
              <a:rPr lang="fr-FR" dirty="0"/>
              <a:t> (l'ensemble d'applications le plus multilingue avec 329 versions linguistiques) et un ensemble exceptionnel de statistiques sur chacune des applications : 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Wikipédia, Wiktionnaire,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WikiLivres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WikiCitation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WikiVoyage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WikiSources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, Wikimédia,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WikiCommons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WikiEspèces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WikiNouvelles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Wikiversité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 et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WikiDonnées</a:t>
            </a:r>
            <a:r>
              <a:rPr lang="fr-FR" dirty="0"/>
              <a:t>.</a:t>
            </a:r>
          </a:p>
          <a:p>
            <a:pPr algn="l" rtl="0"/>
            <a:endParaRPr lang="fr-FR" dirty="0"/>
          </a:p>
          <a:p>
            <a:pPr algn="l" rtl="0"/>
            <a:r>
              <a:rPr lang="fr-FR" dirty="0"/>
              <a:t>Cependant, malgré son succès à devenir chaque jour plus global, il souffre d’un </a:t>
            </a:r>
            <a:r>
              <a:rPr lang="fr-FR" b="1" dirty="0">
                <a:highlight>
                  <a:srgbClr val="FFFF00"/>
                </a:highlight>
              </a:rPr>
              <a:t>biais occidental </a:t>
            </a:r>
            <a:r>
              <a:rPr lang="fr-FR" dirty="0"/>
              <a:t>qui est mis en évidence dans ce type d'études et d'un ensemble d’ </a:t>
            </a:r>
            <a:r>
              <a:rPr lang="fr-FR" b="1" dirty="0"/>
              <a:t>anomalies </a:t>
            </a:r>
            <a:r>
              <a:rPr lang="fr-FR" dirty="0"/>
              <a:t>à cause de </a:t>
            </a:r>
            <a:r>
              <a:rPr lang="fr-FR" dirty="0">
                <a:highlight>
                  <a:srgbClr val="FFFF00"/>
                </a:highlight>
              </a:rPr>
              <a:t>politiques communautaires linguistiques agressives</a:t>
            </a:r>
            <a:r>
              <a:rPr lang="fr-FR" dirty="0"/>
              <a:t>.</a:t>
            </a:r>
          </a:p>
          <a:p>
            <a:pPr algn="l" rtl="0"/>
            <a:endParaRPr lang="fr-FR" dirty="0"/>
          </a:p>
          <a:p>
            <a:pPr algn="l" rtl="0"/>
            <a:r>
              <a:rPr lang="fr-FR" dirty="0"/>
              <a:t>Tout cela a conduit à un </a:t>
            </a:r>
            <a:r>
              <a:rPr lang="fr-FR" b="1" dirty="0"/>
              <a:t>biais négatif pour les langues asiatiques</a:t>
            </a:r>
            <a:r>
              <a:rPr lang="fr-FR" dirty="0"/>
              <a:t>, un </a:t>
            </a:r>
            <a:r>
              <a:rPr lang="fr-FR" b="1" dirty="0"/>
              <a:t>biais positif </a:t>
            </a:r>
            <a:r>
              <a:rPr lang="fr-FR" dirty="0"/>
              <a:t>pour certains langages particulièrement dynamiques (</a:t>
            </a:r>
            <a:r>
              <a:rPr lang="fr-FR" b="1" dirty="0"/>
              <a:t>hébreu, suédois, serbo-croate, français, anglais</a:t>
            </a:r>
            <a:r>
              <a:rPr lang="fr-FR" dirty="0"/>
              <a:t>) et certaines </a:t>
            </a:r>
            <a:r>
              <a:rPr lang="fr-FR" b="1" dirty="0"/>
              <a:t>anomalies</a:t>
            </a:r>
            <a:r>
              <a:rPr lang="fr-FR" dirty="0"/>
              <a:t>(</a:t>
            </a:r>
            <a:r>
              <a:rPr lang="fr-FR" b="1" dirty="0"/>
              <a:t>cebuano, malgache, tagalog</a:t>
            </a:r>
            <a:r>
              <a:rPr lang="fr-FR" dirty="0"/>
              <a:t>) qui, ensemble, faussent les résultats.</a:t>
            </a:r>
          </a:p>
          <a:p>
            <a:pPr algn="l" rtl="0"/>
            <a:endParaRPr lang="fr-FR" dirty="0"/>
          </a:p>
          <a:p>
            <a:pPr algn="l" rtl="0"/>
            <a:r>
              <a:rPr lang="fr-FR" dirty="0"/>
              <a:t>Un effort important a été déployé pour surmonter ces biais.</a:t>
            </a:r>
          </a:p>
        </p:txBody>
      </p:sp>
      <p:pic>
        <p:nvPicPr>
          <p:cNvPr id="21508" name="Picture 4" descr="Archivo:Wikimedia logo family complete-2021.svg - Wikipedia, la  enciclopedia libre">
            <a:extLst>
              <a:ext uri="{FF2B5EF4-FFF2-40B4-BE49-F238E27FC236}">
                <a16:creationId xmlns:a16="http://schemas.microsoft.com/office/drawing/2014/main" id="{190AFFB1-B35B-49A9-9D9D-77A6C96A2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95" y="5095062"/>
            <a:ext cx="1762938" cy="176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824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584466-51B9-4474-ABF1-83A0BE544DCA}"/>
              </a:ext>
            </a:extLst>
          </p:cNvPr>
          <p:cNvSpPr/>
          <p:nvPr/>
        </p:nvSpPr>
        <p:spPr>
          <a:xfrm>
            <a:off x="3431704" y="332656"/>
            <a:ext cx="6625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fr-FR" sz="2800" b="1" dirty="0">
                <a:solidFill>
                  <a:schemeClr val="accent6">
                    <a:lumMod val="50000"/>
                  </a:schemeClr>
                </a:solidFill>
              </a:rPr>
              <a:t>GESTION DES BIAIS : CONTENUS 2/3</a:t>
            </a:r>
            <a:endParaRPr lang="es-E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09BE73F-0833-4574-9A6F-106456085C41}"/>
              </a:ext>
            </a:extLst>
          </p:cNvPr>
          <p:cNvSpPr txBox="1"/>
          <p:nvPr/>
        </p:nvSpPr>
        <p:spPr>
          <a:xfrm>
            <a:off x="983432" y="1484784"/>
            <a:ext cx="102971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Pour V2, 2 améliorations ont été apportées :</a:t>
            </a:r>
          </a:p>
          <a:p>
            <a:pPr algn="l" rtl="0"/>
            <a:endParaRPr lang="en-US" dirty="0"/>
          </a:p>
          <a:p>
            <a:pPr marL="285750" indent="-285750" algn="l" rtl="0">
              <a:buFontTx/>
              <a:buChar char="-"/>
            </a:pPr>
            <a:r>
              <a:rPr lang="en-US" dirty="0"/>
              <a:t>Une équation pour compenser le phénomène des </a:t>
            </a:r>
            <a:r>
              <a:rPr lang="en-US" dirty="0" err="1"/>
              <a:t>langues</a:t>
            </a:r>
            <a:r>
              <a:rPr lang="en-US" dirty="0"/>
              <a:t> qui </a:t>
            </a:r>
            <a:r>
              <a:rPr lang="fr-FR" dirty="0" err="1"/>
              <a:t>procédent</a:t>
            </a:r>
            <a:r>
              <a:rPr lang="en-US" dirty="0"/>
              <a:t> par</a:t>
            </a:r>
          </a:p>
          <a:p>
            <a:pPr algn="l" rtl="0"/>
            <a:r>
              <a:rPr lang="en-US" dirty="0"/>
              <a:t>copier/</a:t>
            </a:r>
            <a:r>
              <a:rPr lang="en-US" dirty="0" err="1"/>
              <a:t>traduction</a:t>
            </a:r>
            <a:r>
              <a:rPr lang="en-US" dirty="0"/>
              <a:t> des articles d'autres versions </a:t>
            </a:r>
            <a:r>
              <a:rPr lang="en-US" dirty="0" err="1"/>
              <a:t>linguistiques</a:t>
            </a:r>
            <a:r>
              <a:rPr lang="en-US" dirty="0"/>
              <a:t>, avec des mises à jour très faibles.</a:t>
            </a:r>
          </a:p>
          <a:p>
            <a:pPr marL="285750" indent="-285750" algn="l" rtl="0">
              <a:buFontTx/>
              <a:buChar char="-"/>
            </a:pPr>
            <a:r>
              <a:rPr lang="en-US" dirty="0"/>
              <a:t>La pondération des différentes candidatures pour contrôler celles trop biaisées et équilibrer le résultat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920EF2B3-FE91-413E-AC35-4167E1328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003046"/>
              </p:ext>
            </p:extLst>
          </p:nvPr>
        </p:nvGraphicFramePr>
        <p:xfrm>
          <a:off x="119336" y="3618890"/>
          <a:ext cx="4536504" cy="31524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4086">
                  <a:extLst>
                    <a:ext uri="{9D8B030D-6E8A-4147-A177-3AD203B41FA5}">
                      <a16:colId xmlns:a16="http://schemas.microsoft.com/office/drawing/2014/main" val="3188022370"/>
                    </a:ext>
                  </a:extLst>
                </a:gridCol>
                <a:gridCol w="932418">
                  <a:extLst>
                    <a:ext uri="{9D8B030D-6E8A-4147-A177-3AD203B41FA5}">
                      <a16:colId xmlns:a16="http://schemas.microsoft.com/office/drawing/2014/main" val="24948048"/>
                    </a:ext>
                  </a:extLst>
                </a:gridCol>
              </a:tblGrid>
              <a:tr h="26422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>
                          <a:effectLst/>
                        </a:rPr>
                        <a:t>PAR INDICATEUR DE LANGUE</a:t>
                      </a:r>
                      <a:endParaRPr lang="en-US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POIDS</a:t>
                      </a:r>
                      <a:endParaRPr lang="en-US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0613478"/>
                  </a:ext>
                </a:extLst>
              </a:tr>
              <a:tr h="26422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</a:rPr>
                        <a:t>T-Index pour le commerce électronique Projection 2021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3</a:t>
                      </a:r>
                      <a:endParaRPr lang="en-US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222594"/>
                  </a:ext>
                </a:extLst>
              </a:tr>
              <a:tr h="26422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</a:rPr>
                        <a:t>Formule Wikipédia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effectLst/>
                        </a:rPr>
                        <a:t>1</a:t>
                      </a:r>
                      <a:endParaRPr lang="en-US" sz="16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143026"/>
                  </a:ext>
                </a:extLst>
              </a:tr>
              <a:tr h="26422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solidFill>
                            <a:schemeClr val="tx1"/>
                          </a:solidFill>
                          <a:effectLst/>
                        </a:rPr>
                        <a:t>Amazon US - nombre de livres</a:t>
                      </a:r>
                      <a:endParaRPr lang="en-US" sz="16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0,5</a:t>
                      </a:r>
                      <a:endParaRPr lang="en-US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106981"/>
                  </a:ext>
                </a:extLst>
              </a:tr>
              <a:tr h="26422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solidFill>
                            <a:schemeClr val="tx1"/>
                          </a:solidFill>
                          <a:effectLst/>
                        </a:rPr>
                        <a:t>Nombre de WikiLivres</a:t>
                      </a:r>
                      <a:endParaRPr lang="en-US" sz="16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0,5</a:t>
                      </a:r>
                      <a:endParaRPr lang="en-US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29042"/>
                  </a:ext>
                </a:extLst>
              </a:tr>
              <a:tr h="26422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solidFill>
                            <a:schemeClr val="tx1"/>
                          </a:solidFill>
                          <a:effectLst/>
                        </a:rPr>
                        <a:t>Articles WikiQuote</a:t>
                      </a:r>
                      <a:endParaRPr lang="en-US" sz="16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0,1</a:t>
                      </a:r>
                      <a:endParaRPr lang="en-US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800297"/>
                  </a:ext>
                </a:extLst>
              </a:tr>
              <a:tr h="26422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solidFill>
                            <a:schemeClr val="tx1"/>
                          </a:solidFill>
                          <a:effectLst/>
                        </a:rPr>
                        <a:t>Nombre d'articles WikiSource</a:t>
                      </a:r>
                      <a:endParaRPr lang="en-US" sz="16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0,1</a:t>
                      </a:r>
                      <a:endParaRPr lang="en-US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909897"/>
                  </a:ext>
                </a:extLst>
              </a:tr>
              <a:tr h="26422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solidFill>
                            <a:schemeClr val="tx1"/>
                          </a:solidFill>
                          <a:effectLst/>
                        </a:rPr>
                        <a:t>Nombre d'articles Wikiversité</a:t>
                      </a:r>
                      <a:endParaRPr lang="en-US" sz="16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0,1</a:t>
                      </a:r>
                      <a:endParaRPr lang="en-US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354677"/>
                  </a:ext>
                </a:extLst>
              </a:tr>
              <a:tr h="26422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solidFill>
                            <a:schemeClr val="tx1"/>
                          </a:solidFill>
                          <a:effectLst/>
                        </a:rPr>
                        <a:t>Nombre d'articles Wiktionnaire</a:t>
                      </a:r>
                      <a:endParaRPr lang="en-US" sz="16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0,1</a:t>
                      </a:r>
                      <a:endParaRPr lang="en-US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47805"/>
                  </a:ext>
                </a:extLst>
              </a:tr>
              <a:tr h="26422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solidFill>
                            <a:schemeClr val="tx1"/>
                          </a:solidFill>
                          <a:effectLst/>
                        </a:rPr>
                        <a:t>Nombre d'articles WikiNews</a:t>
                      </a:r>
                      <a:endParaRPr lang="en-US" sz="16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0,1</a:t>
                      </a:r>
                      <a:endParaRPr lang="en-US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494622"/>
                  </a:ext>
                </a:extLst>
              </a:tr>
              <a:tr h="26422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solidFill>
                            <a:schemeClr val="tx1"/>
                          </a:solidFill>
                          <a:effectLst/>
                        </a:rPr>
                        <a:t>Nombre d'articles WikiVoyages</a:t>
                      </a:r>
                      <a:endParaRPr lang="en-US" sz="16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0,1</a:t>
                      </a:r>
                      <a:endParaRPr lang="en-US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63862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4E51D89-3B31-44EA-9598-B8C6BF026604}"/>
              </a:ext>
            </a:extLst>
          </p:cNvPr>
          <p:cNvSpPr/>
          <p:nvPr/>
        </p:nvSpPr>
        <p:spPr>
          <a:xfrm>
            <a:off x="2351896" y="3046170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it-IT" b="1" dirty="0">
                <a:highlight>
                  <a:srgbClr val="FFFF00"/>
                </a:highlight>
              </a:rPr>
              <a:t>W (i) = Articles (i) x Éditions (i) x Éditeurs (i) x Profondeur (i) / L1+L2 (i) ²</a:t>
            </a:r>
            <a:endParaRPr lang="es-ES" b="1" dirty="0">
              <a:highlight>
                <a:srgbClr val="FFFF00"/>
              </a:highligh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25FE38-BFA0-471A-85DF-82A67A50671C}"/>
              </a:ext>
            </a:extLst>
          </p:cNvPr>
          <p:cNvSpPr/>
          <p:nvPr/>
        </p:nvSpPr>
        <p:spPr>
          <a:xfrm>
            <a:off x="4511824" y="3868893"/>
            <a:ext cx="70470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/>
              <a:t>Profondeur = [Éditions/Articles] × [Non-Articles/Articles] × [1 −Stub ratio]</a:t>
            </a:r>
          </a:p>
          <a:p>
            <a:pPr algn="l" rtl="0"/>
            <a:r>
              <a:rPr lang="fr-FR"/>
              <a:t>Un indicateur de la qualité, montrant à quelle fréquence les articles sont mis à jour. Il ne fait pas référence à la qualité académique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2AEC0A91-4DB8-438A-8E49-CB4C494C4A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148711"/>
              </p:ext>
            </p:extLst>
          </p:nvPr>
        </p:nvGraphicFramePr>
        <p:xfrm>
          <a:off x="5591944" y="5589240"/>
          <a:ext cx="6192687" cy="1048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1893">
                  <a:extLst>
                    <a:ext uri="{9D8B030D-6E8A-4147-A177-3AD203B41FA5}">
                      <a16:colId xmlns:a16="http://schemas.microsoft.com/office/drawing/2014/main" val="2212948473"/>
                    </a:ext>
                  </a:extLst>
                </a:gridCol>
                <a:gridCol w="1446886">
                  <a:extLst>
                    <a:ext uri="{9D8B030D-6E8A-4147-A177-3AD203B41FA5}">
                      <a16:colId xmlns:a16="http://schemas.microsoft.com/office/drawing/2014/main" val="3535486851"/>
                    </a:ext>
                  </a:extLst>
                </a:gridCol>
                <a:gridCol w="1063954">
                  <a:extLst>
                    <a:ext uri="{9D8B030D-6E8A-4147-A177-3AD203B41FA5}">
                      <a16:colId xmlns:a16="http://schemas.microsoft.com/office/drawing/2014/main" val="727139668"/>
                    </a:ext>
                  </a:extLst>
                </a:gridCol>
                <a:gridCol w="1049954">
                  <a:extLst>
                    <a:ext uri="{9D8B030D-6E8A-4147-A177-3AD203B41FA5}">
                      <a16:colId xmlns:a16="http://schemas.microsoft.com/office/drawing/2014/main" val="4083354699"/>
                    </a:ext>
                  </a:extLst>
                </a:gridCol>
              </a:tblGrid>
              <a:tr h="704014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ÉVALUATION DES BIAIS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/20</a:t>
                      </a:r>
                      <a:endParaRPr lang="es-E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V1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s-E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V2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V3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s-E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1423868"/>
                  </a:ext>
                </a:extLst>
              </a:tr>
              <a:tr h="344046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CONTENU</a:t>
                      </a:r>
                      <a:endParaRPr lang="es-E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5</a:t>
                      </a:r>
                      <a:endParaRPr lang="es-E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es-ES" sz="3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ELIMINÉ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7145141"/>
                  </a:ext>
                </a:extLst>
              </a:tr>
            </a:tbl>
          </a:graphicData>
        </a:graphic>
      </p:graphicFrame>
      <p:pic>
        <p:nvPicPr>
          <p:cNvPr id="6146" name="Picture 2" descr="Se viene la versión paga de Wikipedia; estos son los detalles">
            <a:extLst>
              <a:ext uri="{FF2B5EF4-FFF2-40B4-BE49-F238E27FC236}">
                <a16:creationId xmlns:a16="http://schemas.microsoft.com/office/drawing/2014/main" id="{79D6723C-2D93-4317-A426-C4B035C6F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880973"/>
            <a:ext cx="2593132" cy="145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4301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584466-51B9-4474-ABF1-83A0BE544DCA}"/>
              </a:ext>
            </a:extLst>
          </p:cNvPr>
          <p:cNvSpPr/>
          <p:nvPr/>
        </p:nvSpPr>
        <p:spPr>
          <a:xfrm>
            <a:off x="3431704" y="332656"/>
            <a:ext cx="6625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fr-FR" sz="2800" b="1" dirty="0">
                <a:solidFill>
                  <a:schemeClr val="accent6">
                    <a:lumMod val="50000"/>
                  </a:schemeClr>
                </a:solidFill>
              </a:rPr>
              <a:t>GESTION DES BIAIS : CONTENUS 3/3</a:t>
            </a:r>
            <a:endParaRPr lang="es-E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09BE73F-0833-4574-9A6F-106456085C41}"/>
              </a:ext>
            </a:extLst>
          </p:cNvPr>
          <p:cNvSpPr txBox="1"/>
          <p:nvPr/>
        </p:nvSpPr>
        <p:spPr>
          <a:xfrm>
            <a:off x="947428" y="1241531"/>
            <a:ext cx="102971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/>
              <a:t>Pour V3, un effort important a été fait pour inventorier tous les </a:t>
            </a:r>
            <a:r>
              <a:rPr lang="fr-FR" b="1" u="sng"/>
              <a:t>encyclopédies en ligne </a:t>
            </a:r>
            <a:r>
              <a:rPr lang="fr-FR"/>
              <a:t>par langue et incorporer au modèle afin d'équilibrer les chiffres de Wikipédia.</a:t>
            </a:r>
          </a:p>
          <a:p>
            <a:pPr algn="l" rtl="0"/>
            <a:endParaRPr lang="fr-FR"/>
          </a:p>
          <a:p>
            <a:pPr algn="l" rtl="0"/>
            <a:r>
              <a:rPr lang="fr-FR"/>
              <a:t>Les résultats de ce long travail ont été décevants et ont conduit à la suppression de l’indicateur contenus, côté entrée, et à une redéfinition de la méthode.</a:t>
            </a:r>
          </a:p>
          <a:p>
            <a:pPr algn="l" rtl="0"/>
            <a:endParaRPr lang="fr-FR"/>
          </a:p>
          <a:p>
            <a:pPr algn="l" rtl="0"/>
            <a:r>
              <a:rPr lang="fr-FR"/>
              <a:t>En définitive, la quantité d'articles dans les encyclopédies en ligne n'est pas un bon témoin de la réalité des contenus et ne doit pas être utilisée comme entrée du modèle.</a:t>
            </a:r>
          </a:p>
          <a:p>
            <a:pPr algn="l" rtl="0"/>
            <a:endParaRPr lang="fr-FR"/>
          </a:p>
          <a:p>
            <a:pPr algn="l" rtl="0"/>
            <a:r>
              <a:rPr lang="fr-FR"/>
              <a:t>La suppression de contenus a conduit à une </a:t>
            </a:r>
            <a:r>
              <a:rPr lang="fr-FR" b="1"/>
              <a:t>méthode aux biais controlés avec des résultats fiables</a:t>
            </a:r>
            <a:r>
              <a:rPr lang="fr-FR"/>
              <a:t>.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2AEC0A91-4DB8-438A-8E49-CB4C494C4A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766096"/>
              </p:ext>
            </p:extLst>
          </p:nvPr>
        </p:nvGraphicFramePr>
        <p:xfrm>
          <a:off x="6096000" y="5589240"/>
          <a:ext cx="5688631" cy="1307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7669">
                  <a:extLst>
                    <a:ext uri="{9D8B030D-6E8A-4147-A177-3AD203B41FA5}">
                      <a16:colId xmlns:a16="http://schemas.microsoft.com/office/drawing/2014/main" val="2212948473"/>
                    </a:ext>
                  </a:extLst>
                </a:gridCol>
                <a:gridCol w="1329116">
                  <a:extLst>
                    <a:ext uri="{9D8B030D-6E8A-4147-A177-3AD203B41FA5}">
                      <a16:colId xmlns:a16="http://schemas.microsoft.com/office/drawing/2014/main" val="3535486851"/>
                    </a:ext>
                  </a:extLst>
                </a:gridCol>
                <a:gridCol w="977353">
                  <a:extLst>
                    <a:ext uri="{9D8B030D-6E8A-4147-A177-3AD203B41FA5}">
                      <a16:colId xmlns:a16="http://schemas.microsoft.com/office/drawing/2014/main" val="727139668"/>
                    </a:ext>
                  </a:extLst>
                </a:gridCol>
                <a:gridCol w="964493">
                  <a:extLst>
                    <a:ext uri="{9D8B030D-6E8A-4147-A177-3AD203B41FA5}">
                      <a16:colId xmlns:a16="http://schemas.microsoft.com/office/drawing/2014/main" val="4083354699"/>
                    </a:ext>
                  </a:extLst>
                </a:gridCol>
              </a:tblGrid>
              <a:tr h="704014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ÉVALUATION DES BIAIS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/20</a:t>
                      </a:r>
                      <a:endParaRPr lang="es-E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V1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s-E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V2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V3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s-E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1423868"/>
                  </a:ext>
                </a:extLst>
              </a:tr>
              <a:tr h="344046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CONTENU</a:t>
                      </a:r>
                      <a:endParaRPr lang="es-E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5</a:t>
                      </a:r>
                      <a:endParaRPr lang="es-E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S" sz="3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FF0000"/>
                          </a:solidFill>
                          <a:effectLst/>
                        </a:rPr>
                        <a:t>ELIMINÉ</a:t>
                      </a:r>
                      <a:r>
                        <a:rPr lang="fr-FR" sz="1100" b="1" dirty="0">
                          <a:effectLst/>
                        </a:rPr>
                        <a:t> 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7145141"/>
                  </a:ext>
                </a:extLst>
              </a:tr>
            </a:tbl>
          </a:graphicData>
        </a:graphic>
      </p:graphicFrame>
      <p:pic>
        <p:nvPicPr>
          <p:cNvPr id="8194" name="Picture 2" descr="Affiche &quot;Plongeon&quot; - Maison Transversale">
            <a:extLst>
              <a:ext uri="{FF2B5EF4-FFF2-40B4-BE49-F238E27FC236}">
                <a16:creationId xmlns:a16="http://schemas.microsoft.com/office/drawing/2014/main" id="{F62B88E7-3A3C-4063-890A-C918B5185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4355752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144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1A41A641-99D1-4667-8FD3-399FC9A1E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077420"/>
              </p:ext>
            </p:extLst>
          </p:nvPr>
        </p:nvGraphicFramePr>
        <p:xfrm>
          <a:off x="335361" y="1453631"/>
          <a:ext cx="2947926" cy="5237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3876">
                  <a:extLst>
                    <a:ext uri="{9D8B030D-6E8A-4147-A177-3AD203B41FA5}">
                      <a16:colId xmlns:a16="http://schemas.microsoft.com/office/drawing/2014/main" val="3644600960"/>
                    </a:ext>
                  </a:extLst>
                </a:gridCol>
                <a:gridCol w="1330891">
                  <a:extLst>
                    <a:ext uri="{9D8B030D-6E8A-4147-A177-3AD203B41FA5}">
                      <a16:colId xmlns:a16="http://schemas.microsoft.com/office/drawing/2014/main" val="497149374"/>
                    </a:ext>
                  </a:extLst>
                </a:gridCol>
                <a:gridCol w="883159">
                  <a:extLst>
                    <a:ext uri="{9D8B030D-6E8A-4147-A177-3AD203B41FA5}">
                      <a16:colId xmlns:a16="http://schemas.microsoft.com/office/drawing/2014/main" val="405149728"/>
                    </a:ext>
                  </a:extLst>
                </a:gridCol>
              </a:tblGrid>
              <a:tr h="61568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ENCYCLOPÉDIE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noProof="0">
                          <a:solidFill>
                            <a:schemeClr val="tx1"/>
                          </a:solidFill>
                          <a:effectLst/>
                        </a:rPr>
                        <a:t>NOMBRE D'ARTICLES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noProof="0">
                          <a:solidFill>
                            <a:schemeClr val="tx1"/>
                          </a:solidFill>
                          <a:effectLst/>
                        </a:rPr>
                        <a:t>(Des millions)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596416"/>
                  </a:ext>
                </a:extLst>
              </a:tr>
              <a:tr h="821535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Divers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Encyclopédie de la vie (</a:t>
                      </a:r>
                      <a:r>
                        <a:rPr lang="fr-FR" sz="1100" u="sng" noProof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fin de vie</a:t>
                      </a: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0,75 (2010)</a:t>
                      </a: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noProof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1.9</a:t>
                      </a: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aujourd'hui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20730"/>
                  </a:ext>
                </a:extLst>
              </a:tr>
              <a:tr h="614878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Divers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thefreedictionary.com</a:t>
                      </a: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Gratuit avec publicité ou payant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pas de statistiques</a:t>
                      </a: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843621"/>
                  </a:ext>
                </a:extLst>
              </a:tr>
              <a:tr h="718207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Divers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fr.metapedia.org/</a:t>
                      </a: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version néonazie de wikipedia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Marginal</a:t>
                      </a: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(5000 articles en anglais)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509003"/>
                  </a:ext>
                </a:extLst>
              </a:tr>
              <a:tr h="2015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Chinois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u="sng" noProof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Baidu Baiké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noProof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24,5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624426"/>
                  </a:ext>
                </a:extLst>
              </a:tr>
              <a:tr h="2015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Chinois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u="sng" noProof="0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Baïké</a:t>
                      </a: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(Hudong)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noProof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18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361636"/>
                  </a:ext>
                </a:extLst>
              </a:tr>
              <a:tr h="9823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Chinois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u="sng" noProof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SogouBaike</a:t>
                      </a: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????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01629"/>
                  </a:ext>
                </a:extLst>
              </a:tr>
              <a:tr h="2015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Arabe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u="sng" noProof="0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Marefa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noProof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0,14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623056"/>
                  </a:ext>
                </a:extLst>
              </a:tr>
              <a:tr h="9823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Arabe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u="sng" noProof="0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Mawdoo3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noProof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0,15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884316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Bengali </a:t>
                      </a: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et Anglais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u="sng" noProof="0">
                          <a:solidFill>
                            <a:schemeClr val="tx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bengaldie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0,0057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098176"/>
                  </a:ext>
                </a:extLst>
              </a:tr>
              <a:tr h="2015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Croate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enciklopedija.hr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0,067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491097"/>
                  </a:ext>
                </a:extLst>
              </a:tr>
              <a:tr h="2015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Croate</a:t>
                      </a: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u="none" strike="noStrike" noProof="0">
                          <a:solidFill>
                            <a:schemeClr val="tx1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proleksis.lzmk.hr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0,062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768022"/>
                  </a:ext>
                </a:extLst>
              </a:tr>
              <a:tr h="2015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Danois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u="sng" noProof="0">
                          <a:solidFill>
                            <a:schemeClr val="tx1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Den Store Danske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noProof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0,16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498890"/>
                  </a:ext>
                </a:extLst>
              </a:tr>
              <a:tr h="2015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Néerlandais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winklerprins.com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 dirty="0">
                          <a:solidFill>
                            <a:schemeClr val="tx1"/>
                          </a:solidFill>
                          <a:effectLst/>
                        </a:rPr>
                        <a:t>0,0115</a:t>
                      </a:r>
                      <a:endParaRPr lang="fr-FR" sz="11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361776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C00D808A-EE25-4FB8-911C-72326E801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143383"/>
              </p:ext>
            </p:extLst>
          </p:nvPr>
        </p:nvGraphicFramePr>
        <p:xfrm>
          <a:off x="3537612" y="2145992"/>
          <a:ext cx="2596691" cy="4439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8503">
                  <a:extLst>
                    <a:ext uri="{9D8B030D-6E8A-4147-A177-3AD203B41FA5}">
                      <a16:colId xmlns:a16="http://schemas.microsoft.com/office/drawing/2014/main" val="263672606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242838327"/>
                    </a:ext>
                  </a:extLst>
                </a:gridCol>
                <a:gridCol w="512044">
                  <a:extLst>
                    <a:ext uri="{9D8B030D-6E8A-4147-A177-3AD203B41FA5}">
                      <a16:colId xmlns:a16="http://schemas.microsoft.com/office/drawing/2014/main" val="1006892610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noProof="0">
                          <a:solidFill>
                            <a:schemeClr val="tx1"/>
                          </a:solidFill>
                          <a:effectLst/>
                        </a:rPr>
                        <a:t>Anglais</a:t>
                      </a:r>
                      <a:endParaRPr lang="fr-FR" sz="12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0" u="sng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britannica.com</a:t>
                      </a: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u="sng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810702"/>
                  </a:ext>
                </a:extLst>
              </a:tr>
              <a:tr h="40822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noProof="0">
                          <a:solidFill>
                            <a:schemeClr val="tx1"/>
                          </a:solidFill>
                          <a:effectLst/>
                        </a:rPr>
                        <a:t>Anglais</a:t>
                      </a:r>
                      <a:endParaRPr lang="fr-FR" sz="12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u="sng" noProof="0">
                          <a:solidFill>
                            <a:schemeClr val="tx1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Everipedia</a:t>
                      </a:r>
                      <a:endParaRPr lang="fr-FR" sz="1200" noProof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noProof="0">
                          <a:solidFill>
                            <a:schemeClr val="tx1"/>
                          </a:solidFill>
                          <a:effectLst/>
                        </a:rPr>
                        <a:t>Articles copiés deWikipédia</a:t>
                      </a:r>
                      <a:endParaRPr lang="fr-FR" sz="12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noProof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fr-FR" sz="12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857817"/>
                  </a:ext>
                </a:extLst>
              </a:tr>
              <a:tr h="2015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noProof="0">
                          <a:solidFill>
                            <a:schemeClr val="tx1"/>
                          </a:solidFill>
                          <a:effectLst/>
                        </a:rPr>
                        <a:t>Anglais</a:t>
                      </a:r>
                      <a:endParaRPr lang="fr-FR" sz="12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u="sng" noProof="0">
                          <a:solidFill>
                            <a:schemeClr val="tx1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Citoyenneté</a:t>
                      </a:r>
                      <a:endParaRPr lang="fr-FR" sz="12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noProof="0">
                          <a:solidFill>
                            <a:schemeClr val="tx1"/>
                          </a:solidFill>
                          <a:effectLst/>
                        </a:rPr>
                        <a:t>0,017</a:t>
                      </a:r>
                      <a:endParaRPr lang="fr-FR" sz="12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751361"/>
                  </a:ext>
                </a:extLst>
              </a:tr>
              <a:tr h="2015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noProof="0">
                          <a:solidFill>
                            <a:schemeClr val="tx1"/>
                          </a:solidFill>
                          <a:effectLst/>
                        </a:rPr>
                        <a:t>Anglais</a:t>
                      </a:r>
                      <a:endParaRPr lang="fr-FR" sz="12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u="sng" noProof="0">
                          <a:solidFill>
                            <a:schemeClr val="tx1"/>
                          </a:solidFill>
                          <a:effectLst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Conservapedia</a:t>
                      </a:r>
                      <a:endParaRPr lang="fr-FR" sz="12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noProof="0">
                          <a:solidFill>
                            <a:schemeClr val="tx1"/>
                          </a:solidFill>
                          <a:effectLst/>
                        </a:rPr>
                        <a:t>0,0518</a:t>
                      </a:r>
                      <a:endParaRPr lang="fr-FR" sz="12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912906"/>
                  </a:ext>
                </a:extLst>
              </a:tr>
              <a:tr h="9823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noProof="0">
                          <a:solidFill>
                            <a:schemeClr val="tx1"/>
                          </a:solidFill>
                          <a:effectLst/>
                        </a:rPr>
                        <a:t>Anglais</a:t>
                      </a:r>
                      <a:endParaRPr lang="fr-FR" sz="12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u="sng" noProof="0">
                          <a:solidFill>
                            <a:schemeClr val="tx1"/>
                          </a:solidFill>
                          <a:effectLst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Scholarpedia</a:t>
                      </a:r>
                      <a:endParaRPr lang="fr-FR" sz="12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noProof="0">
                          <a:solidFill>
                            <a:schemeClr val="tx1"/>
                          </a:solidFill>
                          <a:effectLst/>
                        </a:rPr>
                        <a:t>0,0018</a:t>
                      </a:r>
                      <a:endParaRPr lang="fr-FR" sz="12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497236"/>
                  </a:ext>
                </a:extLst>
              </a:tr>
              <a:tr h="2015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noProof="0">
                          <a:solidFill>
                            <a:schemeClr val="tx1"/>
                          </a:solidFill>
                          <a:effectLst/>
                        </a:rPr>
                        <a:t>Anglais</a:t>
                      </a:r>
                      <a:endParaRPr lang="fr-FR" sz="12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noProof="0">
                          <a:solidFill>
                            <a:schemeClr val="tx1"/>
                          </a:solidFill>
                          <a:effectLst/>
                        </a:rPr>
                        <a:t>Encyclopédie.com</a:t>
                      </a:r>
                      <a:endParaRPr lang="fr-FR" sz="12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0,3</a:t>
                      </a:r>
                      <a:endParaRPr lang="fr-FR" sz="1200" b="1" noProof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075346"/>
                  </a:ext>
                </a:extLst>
              </a:tr>
              <a:tr h="2015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noProof="0">
                          <a:solidFill>
                            <a:schemeClr val="tx1"/>
                          </a:solidFill>
                          <a:effectLst/>
                        </a:rPr>
                        <a:t>Anglais</a:t>
                      </a:r>
                      <a:endParaRPr lang="fr-FR" sz="12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u="sng" noProof="0">
                          <a:solidFill>
                            <a:schemeClr val="tx1"/>
                          </a:solidFill>
                          <a:effectLst/>
                          <a:hlinkClick r:id="rId15" tooltip="Columbia Encyclopedia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Encyclopédie de la Colombie</a:t>
                      </a:r>
                      <a:endParaRPr lang="fr-FR" sz="12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noProof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sz="12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039701"/>
                  </a:ext>
                </a:extLst>
              </a:tr>
              <a:tr h="2015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noProof="0">
                          <a:solidFill>
                            <a:schemeClr val="tx1"/>
                          </a:solidFill>
                          <a:effectLst/>
                        </a:rPr>
                        <a:t>Anglais</a:t>
                      </a:r>
                      <a:endParaRPr lang="fr-FR" sz="12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noProof="0">
                          <a:solidFill>
                            <a:schemeClr val="tx1"/>
                          </a:solidFill>
                          <a:effectLst/>
                        </a:rPr>
                        <a:t>digitaluniverse.net</a:t>
                      </a:r>
                      <a:endParaRPr lang="fr-FR" sz="12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noProof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sz="12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703704"/>
                  </a:ext>
                </a:extLst>
              </a:tr>
              <a:tr h="9823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noProof="0">
                          <a:solidFill>
                            <a:schemeClr val="tx1"/>
                          </a:solidFill>
                          <a:effectLst/>
                        </a:rPr>
                        <a:t>Français</a:t>
                      </a:r>
                      <a:endParaRPr lang="fr-FR" sz="12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u="sng" noProof="0">
                          <a:solidFill>
                            <a:schemeClr val="tx1"/>
                          </a:solidFill>
                          <a:effectLst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Larousse</a:t>
                      </a:r>
                      <a:endParaRPr lang="fr-FR" sz="12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0,317</a:t>
                      </a:r>
                      <a:endParaRPr lang="fr-FR" sz="1200" b="1" noProof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230867"/>
                  </a:ext>
                </a:extLst>
              </a:tr>
              <a:tr h="9823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noProof="0">
                          <a:solidFill>
                            <a:schemeClr val="tx1"/>
                          </a:solidFill>
                          <a:effectLst/>
                        </a:rPr>
                        <a:t>Allemand</a:t>
                      </a:r>
                      <a:endParaRPr lang="fr-FR" sz="12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u="sng" noProof="0">
                          <a:solidFill>
                            <a:schemeClr val="tx1"/>
                          </a:solidFill>
                          <a:effectLst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bavoir rétro</a:t>
                      </a:r>
                      <a:endParaRPr lang="fr-FR" sz="12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0,3</a:t>
                      </a:r>
                      <a:endParaRPr lang="fr-FR" sz="1200" b="1" noProof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361586"/>
                  </a:ext>
                </a:extLst>
              </a:tr>
              <a:tr h="2015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noProof="0">
                          <a:solidFill>
                            <a:schemeClr val="tx1"/>
                          </a:solidFill>
                          <a:effectLst/>
                        </a:rPr>
                        <a:t>Hébreu et</a:t>
                      </a: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noProof="0">
                          <a:solidFill>
                            <a:schemeClr val="tx1"/>
                          </a:solidFill>
                          <a:effectLst/>
                        </a:rPr>
                        <a:t>Anglais</a:t>
                      </a:r>
                      <a:endParaRPr lang="fr-FR" sz="12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u="sng" noProof="0">
                          <a:solidFill>
                            <a:schemeClr val="tx1"/>
                          </a:solidFill>
                          <a:effectLst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Hamichlol</a:t>
                      </a:r>
                      <a:endParaRPr lang="fr-FR" sz="12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0,28</a:t>
                      </a:r>
                      <a:endParaRPr lang="fr-FR" sz="1200" b="1" noProof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254547"/>
                  </a:ext>
                </a:extLst>
              </a:tr>
              <a:tr h="9823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noProof="0">
                          <a:solidFill>
                            <a:schemeClr val="tx1"/>
                          </a:solidFill>
                          <a:effectLst/>
                        </a:rPr>
                        <a:t>Coréen</a:t>
                      </a:r>
                      <a:endParaRPr lang="fr-FR" sz="12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u="sng" noProof="0">
                          <a:solidFill>
                            <a:schemeClr val="tx1"/>
                          </a:solidFill>
                          <a:effectLst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Doopédia</a:t>
                      </a:r>
                      <a:endParaRPr lang="fr-FR" sz="12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0,588</a:t>
                      </a:r>
                      <a:endParaRPr lang="fr-FR" sz="1200" b="1" noProof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310826"/>
                  </a:ext>
                </a:extLst>
              </a:tr>
              <a:tr h="511549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noProof="0">
                          <a:solidFill>
                            <a:schemeClr val="tx1"/>
                          </a:solidFill>
                          <a:effectLst/>
                        </a:rPr>
                        <a:t>Sundanais Malais</a:t>
                      </a: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noProof="0">
                          <a:solidFill>
                            <a:schemeClr val="tx1"/>
                          </a:solidFill>
                          <a:effectLst/>
                        </a:rPr>
                        <a:t>Javanais</a:t>
                      </a:r>
                      <a:endParaRPr lang="fr-FR" sz="12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u="sng" noProof="0">
                          <a:solidFill>
                            <a:schemeClr val="tx1"/>
                          </a:solidFill>
                          <a:effectLst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Superpédia</a:t>
                      </a:r>
                      <a:endParaRPr lang="fr-FR" sz="12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noProof="0">
                          <a:solidFill>
                            <a:schemeClr val="tx1"/>
                          </a:solidFill>
                          <a:effectLst/>
                        </a:rPr>
                        <a:t>0,02</a:t>
                      </a:r>
                      <a:endParaRPr lang="fr-FR" sz="12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314102"/>
                  </a:ext>
                </a:extLst>
              </a:tr>
              <a:tr h="9823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noProof="0">
                          <a:solidFill>
                            <a:schemeClr val="tx1"/>
                          </a:solidFill>
                          <a:effectLst/>
                        </a:rPr>
                        <a:t>Italien</a:t>
                      </a:r>
                      <a:endParaRPr lang="fr-FR" sz="12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u="sng" noProof="0">
                          <a:solidFill>
                            <a:schemeClr val="tx1"/>
                          </a:solidFill>
                          <a:effectLst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Treccani</a:t>
                      </a:r>
                      <a:endParaRPr lang="fr-FR" sz="12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0,9</a:t>
                      </a:r>
                      <a:endParaRPr lang="fr-FR" sz="1200" b="1" noProof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738163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noProof="0">
                          <a:solidFill>
                            <a:schemeClr val="tx1"/>
                          </a:solidFill>
                          <a:effectLst/>
                        </a:rPr>
                        <a:t>Malayalam</a:t>
                      </a:r>
                      <a:endParaRPr lang="fr-FR" sz="12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u="sng" noProof="0">
                          <a:solidFill>
                            <a:schemeClr val="tx1"/>
                          </a:solidFill>
                          <a:effectLst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Sarvavijnanakosam</a:t>
                      </a:r>
                      <a:endParaRPr lang="fr-FR" sz="1200" noProof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noProof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sz="12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noProof="0">
                          <a:solidFill>
                            <a:schemeClr val="tx1"/>
                          </a:solidFill>
                          <a:effectLst/>
                        </a:rPr>
                        <a:t>0,007</a:t>
                      </a:r>
                      <a:endParaRPr lang="fr-FR" sz="12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492337"/>
                  </a:ext>
                </a:extLst>
              </a:tr>
              <a:tr h="9823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noProof="0">
                          <a:solidFill>
                            <a:schemeClr val="tx1"/>
                          </a:solidFill>
                          <a:effectLst/>
                        </a:rPr>
                        <a:t>Marathe</a:t>
                      </a:r>
                      <a:endParaRPr lang="fr-FR" sz="12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u="sng" noProof="0">
                          <a:solidFill>
                            <a:schemeClr val="tx1"/>
                          </a:solidFill>
                          <a:effectLst/>
                          <a:hlinkClick r:id="rId2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Viswakosh</a:t>
                      </a:r>
                      <a:r>
                        <a:rPr lang="fr-FR" sz="1200" noProof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sz="12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noProof="0" dirty="0">
                          <a:solidFill>
                            <a:schemeClr val="tx1"/>
                          </a:solidFill>
                          <a:effectLst/>
                        </a:rPr>
                        <a:t>0,016</a:t>
                      </a:r>
                      <a:endParaRPr lang="fr-FR" sz="12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57257"/>
                  </a:ext>
                </a:extLst>
              </a:tr>
            </a:tbl>
          </a:graphicData>
        </a:graphic>
      </p:graphicFrame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81EF1036-1558-464F-8C16-71CE270DF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032985"/>
              </p:ext>
            </p:extLst>
          </p:nvPr>
        </p:nvGraphicFramePr>
        <p:xfrm>
          <a:off x="6312024" y="2124082"/>
          <a:ext cx="2664296" cy="3676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4585">
                  <a:extLst>
                    <a:ext uri="{9D8B030D-6E8A-4147-A177-3AD203B41FA5}">
                      <a16:colId xmlns:a16="http://schemas.microsoft.com/office/drawing/2014/main" val="3367961726"/>
                    </a:ext>
                  </a:extLst>
                </a:gridCol>
                <a:gridCol w="1229160">
                  <a:extLst>
                    <a:ext uri="{9D8B030D-6E8A-4147-A177-3AD203B41FA5}">
                      <a16:colId xmlns:a16="http://schemas.microsoft.com/office/drawing/2014/main" val="175386529"/>
                    </a:ext>
                  </a:extLst>
                </a:gridCol>
                <a:gridCol w="630551">
                  <a:extLst>
                    <a:ext uri="{9D8B030D-6E8A-4147-A177-3AD203B41FA5}">
                      <a16:colId xmlns:a16="http://schemas.microsoft.com/office/drawing/2014/main" val="1021333565"/>
                    </a:ext>
                  </a:extLst>
                </a:gridCol>
              </a:tblGrid>
              <a:tr h="511549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noProof="0">
                          <a:solidFill>
                            <a:schemeClr val="tx1"/>
                          </a:solidFill>
                          <a:effectLst/>
                        </a:rPr>
                        <a:t>Norvégien</a:t>
                      </a: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b="1" noProof="0">
                          <a:solidFill>
                            <a:schemeClr val="tx1"/>
                          </a:solidFill>
                          <a:effectLst/>
                        </a:rPr>
                        <a:t>Bokmal</a:t>
                      </a:r>
                      <a:r>
                        <a:rPr lang="fr-FR" sz="1100" b="1" noProof="0">
                          <a:solidFill>
                            <a:schemeClr val="tx1"/>
                          </a:solidFill>
                          <a:effectLst/>
                        </a:rPr>
                        <a:t>et Nynorsk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u="sng" noProof="0">
                          <a:solidFill>
                            <a:schemeClr val="tx1"/>
                          </a:solidFill>
                          <a:effectLst/>
                          <a:hlinkClick r:id="rId2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MagasinNorsk leksikon</a:t>
                      </a:r>
                      <a:endParaRPr lang="fr-FR" sz="11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0,2</a:t>
                      </a: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(2019)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99346"/>
                  </a:ext>
                </a:extLst>
              </a:tr>
              <a:tr h="2015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noProof="0">
                          <a:solidFill>
                            <a:schemeClr val="tx1"/>
                          </a:solidFill>
                          <a:effectLst/>
                        </a:rPr>
                        <a:t>Polonais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encyclopedia.interia.pl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noProof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0,12</a:t>
                      </a:r>
                      <a:r>
                        <a:rPr lang="fr-FR" sz="1100" b="1" noProof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(2006)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458405"/>
                  </a:ext>
                </a:extLst>
              </a:tr>
              <a:tr h="2015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noProof="0">
                          <a:solidFill>
                            <a:schemeClr val="tx1"/>
                          </a:solidFill>
                          <a:effectLst/>
                        </a:rPr>
                        <a:t>Polonais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encyclopedia.pwn.pl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0,08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273927"/>
                  </a:ext>
                </a:extLst>
              </a:tr>
              <a:tr h="2015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noProof="0">
                          <a:solidFill>
                            <a:schemeClr val="tx1"/>
                          </a:solidFill>
                          <a:effectLst/>
                        </a:rPr>
                        <a:t>Russe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u="sng" noProof="0">
                          <a:solidFill>
                            <a:schemeClr val="tx1"/>
                          </a:solidFill>
                          <a:effectLst/>
                          <a:hlinkClick r:id="rId2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Grande Encyclopédie Russe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0,012 (2016)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504856"/>
                  </a:ext>
                </a:extLst>
              </a:tr>
              <a:tr h="9823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noProof="0">
                          <a:solidFill>
                            <a:schemeClr val="tx1"/>
                          </a:solidFill>
                          <a:effectLst/>
                        </a:rPr>
                        <a:t>Russe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u="sng" noProof="0">
                          <a:solidFill>
                            <a:schemeClr val="tx1"/>
                          </a:solidFill>
                          <a:effectLst/>
                          <a:hlinkClick r:id="rId2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Krugosvet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0,012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988676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noProof="0">
                          <a:solidFill>
                            <a:schemeClr val="tx1"/>
                          </a:solidFill>
                          <a:effectLst/>
                        </a:rPr>
                        <a:t>Espagnol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u="sng" noProof="0">
                          <a:solidFill>
                            <a:schemeClr val="tx1"/>
                          </a:solidFill>
                          <a:effectLst/>
                          <a:hlinkClick r:id="rId2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https://www.ecured.cu/</a:t>
                      </a:r>
                      <a:r>
                        <a:rPr lang="fr-FR" sz="1100" u="sng" noProof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cubain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noProof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0,237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586712"/>
                  </a:ext>
                </a:extLst>
              </a:tr>
              <a:tr h="9823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noProof="0">
                          <a:solidFill>
                            <a:schemeClr val="tx1"/>
                          </a:solidFill>
                          <a:effectLst/>
                        </a:rPr>
                        <a:t>Espagnol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u="sng" noProof="0">
                          <a:solidFill>
                            <a:schemeClr val="tx1"/>
                          </a:solidFill>
                          <a:effectLst/>
                          <a:hlinkClick r:id="rId2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Encyclonet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noProof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0,185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869443"/>
                  </a:ext>
                </a:extLst>
              </a:tr>
              <a:tr h="2015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noProof="0">
                          <a:solidFill>
                            <a:schemeClr val="tx1"/>
                          </a:solidFill>
                          <a:effectLst/>
                        </a:rPr>
                        <a:t>Espagnol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enciclopedia.us.es/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0,053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725146"/>
                  </a:ext>
                </a:extLst>
              </a:tr>
              <a:tr h="2015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noProof="0">
                          <a:solidFill>
                            <a:schemeClr val="tx1"/>
                          </a:solidFill>
                          <a:effectLst/>
                        </a:rPr>
                        <a:t>Suédois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ne.se/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noProof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0,26</a:t>
                      </a: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(2005)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774808"/>
                  </a:ext>
                </a:extLst>
              </a:tr>
              <a:tr h="9823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noProof="0">
                          <a:solidFill>
                            <a:schemeClr val="tx1"/>
                          </a:solidFill>
                          <a:effectLst/>
                        </a:rPr>
                        <a:t>Tamil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pas en ligne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752852"/>
                  </a:ext>
                </a:extLst>
              </a:tr>
              <a:tr h="511549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noProof="0">
                          <a:solidFill>
                            <a:schemeClr val="tx1"/>
                          </a:solidFill>
                          <a:effectLst/>
                        </a:rPr>
                        <a:t>Turc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u="sng" noProof="0">
                          <a:solidFill>
                            <a:schemeClr val="tx1"/>
                          </a:solidFill>
                          <a:effectLst/>
                          <a:hlinkClick r:id="rId2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Ekşi Sozluk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noProof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8</a:t>
                      </a: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612945"/>
                  </a:ext>
                </a:extLst>
              </a:tr>
              <a:tr h="304891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noProof="0">
                          <a:solidFill>
                            <a:schemeClr val="tx1"/>
                          </a:solidFill>
                          <a:effectLst/>
                        </a:rPr>
                        <a:t>Vietnamien</a:t>
                      </a:r>
                      <a:endParaRPr lang="fr-FR" sz="11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tx1"/>
                          </a:solidFill>
                          <a:effectLst/>
                        </a:rPr>
                        <a:t>semble avoir disparu</a:t>
                      </a:r>
                      <a:endParaRPr lang="fr-FR" sz="110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sz="11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250" marR="2525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448691"/>
                  </a:ext>
                </a:extLst>
              </a:tr>
            </a:tbl>
          </a:graphicData>
        </a:graphic>
      </p:graphicFrame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2683F2AB-19B9-494E-9A5F-E8392B94C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759260"/>
              </p:ext>
            </p:extLst>
          </p:nvPr>
        </p:nvGraphicFramePr>
        <p:xfrm>
          <a:off x="9840415" y="2308335"/>
          <a:ext cx="2016223" cy="4200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3">
                  <a:extLst>
                    <a:ext uri="{9D8B030D-6E8A-4147-A177-3AD203B41FA5}">
                      <a16:colId xmlns:a16="http://schemas.microsoft.com/office/drawing/2014/main" val="308857577"/>
                    </a:ext>
                  </a:extLst>
                </a:gridCol>
                <a:gridCol w="1008110">
                  <a:extLst>
                    <a:ext uri="{9D8B030D-6E8A-4147-A177-3AD203B41FA5}">
                      <a16:colId xmlns:a16="http://schemas.microsoft.com/office/drawing/2014/main" val="363214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u="none" noProof="0">
                          <a:solidFill>
                            <a:schemeClr val="tx1"/>
                          </a:solidFill>
                          <a:effectLst/>
                        </a:rPr>
                        <a:t>LANGUE</a:t>
                      </a:r>
                      <a:endParaRPr lang="fr-FR" sz="1400" u="non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u="none" noProof="0">
                          <a:solidFill>
                            <a:schemeClr val="tx1"/>
                          </a:solidFill>
                          <a:effectLst/>
                        </a:rPr>
                        <a:t>MILLIONS D'ARTICLES</a:t>
                      </a:r>
                      <a:endParaRPr lang="fr-FR" sz="1400" u="non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0644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Anglais</a:t>
                      </a:r>
                      <a:endParaRPr lang="fr-FR" sz="1400" u="non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u="none" strike="noStrike" noProof="0">
                          <a:solidFill>
                            <a:schemeClr val="tx1"/>
                          </a:solidFill>
                          <a:effectLst/>
                        </a:rPr>
                        <a:t>6.6</a:t>
                      </a:r>
                      <a:endParaRPr lang="fr-FR" sz="1400" b="1" u="non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281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Cebuano</a:t>
                      </a:r>
                    </a:p>
                  </a:txBody>
                  <a:tcPr marL="19050" marR="19050" marT="19050" marB="1905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u="none" strike="noStrike" noProof="0">
                          <a:solidFill>
                            <a:schemeClr val="tx1"/>
                          </a:solidFill>
                          <a:effectLst/>
                        </a:rPr>
                        <a:t>6,1</a:t>
                      </a:r>
                      <a:endParaRPr lang="fr-FR" sz="1400" b="1" u="non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299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Allemand</a:t>
                      </a:r>
                    </a:p>
                  </a:txBody>
                  <a:tcPr marL="19050" marR="19050" marT="19050" marB="1905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u="none" noProof="0">
                          <a:solidFill>
                            <a:schemeClr val="tx1"/>
                          </a:solidFill>
                          <a:effectLst/>
                        </a:rPr>
                        <a:t>2.7</a:t>
                      </a:r>
                      <a:endParaRPr lang="fr-FR" sz="1400" b="1" u="non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01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Suédois</a:t>
                      </a:r>
                    </a:p>
                  </a:txBody>
                  <a:tcPr marL="19050" marR="19050" marT="19050" marB="1905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u="none" strike="noStrike" noProof="0">
                          <a:solidFill>
                            <a:schemeClr val="tx1"/>
                          </a:solidFill>
                          <a:effectLst/>
                        </a:rPr>
                        <a:t>2.6</a:t>
                      </a:r>
                      <a:endParaRPr lang="fr-FR" sz="1400" b="1" u="non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156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Français</a:t>
                      </a:r>
                    </a:p>
                  </a:txBody>
                  <a:tcPr marL="19050" marR="19050" marT="19050" marB="1905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u="none" strike="noStrike" noProof="0">
                          <a:solidFill>
                            <a:schemeClr val="tx1"/>
                          </a:solidFill>
                          <a:effectLst/>
                        </a:rPr>
                        <a:t>2.5</a:t>
                      </a:r>
                      <a:endParaRPr lang="fr-FR" sz="1400" b="1" u="non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155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Néerlandais</a:t>
                      </a:r>
                    </a:p>
                  </a:txBody>
                  <a:tcPr marL="19050" marR="19050" marT="19050" marB="1905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u="none" strike="noStrike" noProof="0">
                          <a:solidFill>
                            <a:schemeClr val="tx1"/>
                          </a:solidFill>
                          <a:effectLst/>
                        </a:rPr>
                        <a:t>2.1</a:t>
                      </a:r>
                      <a:endParaRPr lang="fr-FR" sz="1400" b="1" u="non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678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Russe</a:t>
                      </a:r>
                    </a:p>
                  </a:txBody>
                  <a:tcPr marL="19050" marR="19050" marT="19050" marB="1905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u="none" strike="noStrike" noProof="0">
                          <a:solidFill>
                            <a:schemeClr val="tx1"/>
                          </a:solidFill>
                          <a:effectLst/>
                        </a:rPr>
                        <a:t>1.9</a:t>
                      </a:r>
                      <a:endParaRPr lang="fr-FR" sz="1400" b="1" u="non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997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Espagnol</a:t>
                      </a:r>
                    </a:p>
                  </a:txBody>
                  <a:tcPr marL="19050" marR="19050" marT="19050" marB="1905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u="none" strike="noStrike" noProof="0">
                          <a:solidFill>
                            <a:schemeClr val="tx1"/>
                          </a:solidFill>
                          <a:effectLst/>
                        </a:rPr>
                        <a:t>1.8</a:t>
                      </a:r>
                      <a:endParaRPr lang="fr-FR" sz="1400" b="1" u="non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39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Italien</a:t>
                      </a:r>
                    </a:p>
                  </a:txBody>
                  <a:tcPr marL="19050" marR="19050" marT="19050" marB="1905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u="none" strike="noStrike" noProof="0">
                          <a:solidFill>
                            <a:schemeClr val="tx1"/>
                          </a:solidFill>
                          <a:effectLst/>
                        </a:rPr>
                        <a:t>1.8</a:t>
                      </a:r>
                      <a:endParaRPr lang="fr-FR" sz="1400" b="1" u="non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0459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Arabe Égyptien</a:t>
                      </a:r>
                    </a:p>
                  </a:txBody>
                  <a:tcPr marL="19050" marR="19050" marT="19050" marB="1905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u="none" strike="noStrike" noProof="0">
                          <a:solidFill>
                            <a:schemeClr val="tx1"/>
                          </a:solidFill>
                          <a:effectLst/>
                        </a:rPr>
                        <a:t>1.6</a:t>
                      </a:r>
                      <a:endParaRPr lang="fr-FR" sz="1400" b="1" u="non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147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Polonais</a:t>
                      </a:r>
                    </a:p>
                  </a:txBody>
                  <a:tcPr marL="19050" marR="19050" marT="19050" marB="1905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u="none" strike="noStrike" noProof="0">
                          <a:solidFill>
                            <a:schemeClr val="tx1"/>
                          </a:solidFill>
                          <a:effectLst/>
                        </a:rPr>
                        <a:t>1.5</a:t>
                      </a:r>
                      <a:endParaRPr lang="fr-FR" sz="1400" b="1" u="non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08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Japonais</a:t>
                      </a:r>
                    </a:p>
                  </a:txBody>
                  <a:tcPr marL="19050" marR="19050" marT="19050" marB="1905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u="none" strike="noStrike" noProof="0">
                          <a:solidFill>
                            <a:schemeClr val="tx1"/>
                          </a:solidFill>
                          <a:effectLst/>
                        </a:rPr>
                        <a:t>1.3</a:t>
                      </a:r>
                      <a:endParaRPr lang="fr-FR" sz="1400" b="1" u="non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107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u="none" noProof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fr-FR" sz="2400" u="non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u="none" noProof="0" dirty="0">
                          <a:solidFill>
                            <a:schemeClr val="tx1"/>
                          </a:solidFill>
                          <a:effectLst/>
                        </a:rPr>
                        <a:t>59,5</a:t>
                      </a:r>
                      <a:endParaRPr lang="fr-FR" sz="2400" b="1" u="non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738883"/>
                  </a:ext>
                </a:extLst>
              </a:tr>
            </a:tbl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972F79AB-7E8B-4A36-A97D-213B5327320C}"/>
              </a:ext>
            </a:extLst>
          </p:cNvPr>
          <p:cNvSpPr txBox="1"/>
          <p:nvPr/>
        </p:nvSpPr>
        <p:spPr>
          <a:xfrm>
            <a:off x="10094741" y="1961326"/>
            <a:ext cx="140294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 rtl="0"/>
            <a:r>
              <a:rPr lang="fr-FR" b="1" dirty="0"/>
              <a:t>WIKIPÉDIA</a:t>
            </a:r>
            <a:endParaRPr lang="es-ES" b="1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5EBE9B7-129D-48AB-A5A5-4DC67F958818}"/>
              </a:ext>
            </a:extLst>
          </p:cNvPr>
          <p:cNvSpPr txBox="1"/>
          <p:nvPr/>
        </p:nvSpPr>
        <p:spPr>
          <a:xfrm>
            <a:off x="3287688" y="476672"/>
            <a:ext cx="4830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sz="2800" b="1" dirty="0">
                <a:solidFill>
                  <a:schemeClr val="accent6">
                    <a:lumMod val="50000"/>
                  </a:schemeClr>
                </a:solidFill>
              </a:rPr>
              <a:t>ENCYCLOPÉDIES EN LIGNE</a:t>
            </a:r>
            <a:endParaRPr lang="es-E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6" name="Picture 8" descr="Encyclopedia - Wikipedia">
            <a:extLst>
              <a:ext uri="{FF2B5EF4-FFF2-40B4-BE49-F238E27FC236}">
                <a16:creationId xmlns:a16="http://schemas.microsoft.com/office/drawing/2014/main" id="{60717D49-5D0C-41B6-88C5-9AE96EE56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84060"/>
            <a:ext cx="1923664" cy="183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8637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008AE689-5C6E-4B33-9D33-4B8CEFE41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253812"/>
              </p:ext>
            </p:extLst>
          </p:nvPr>
        </p:nvGraphicFramePr>
        <p:xfrm>
          <a:off x="7392144" y="5445224"/>
          <a:ext cx="4320480" cy="121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6204">
                  <a:extLst>
                    <a:ext uri="{9D8B030D-6E8A-4147-A177-3AD203B41FA5}">
                      <a16:colId xmlns:a16="http://schemas.microsoft.com/office/drawing/2014/main" val="2212948473"/>
                    </a:ext>
                  </a:extLst>
                </a:gridCol>
                <a:gridCol w="1009456">
                  <a:extLst>
                    <a:ext uri="{9D8B030D-6E8A-4147-A177-3AD203B41FA5}">
                      <a16:colId xmlns:a16="http://schemas.microsoft.com/office/drawing/2014/main" val="3535486851"/>
                    </a:ext>
                  </a:extLst>
                </a:gridCol>
                <a:gridCol w="742293">
                  <a:extLst>
                    <a:ext uri="{9D8B030D-6E8A-4147-A177-3AD203B41FA5}">
                      <a16:colId xmlns:a16="http://schemas.microsoft.com/office/drawing/2014/main" val="727139668"/>
                    </a:ext>
                  </a:extLst>
                </a:gridCol>
                <a:gridCol w="732527">
                  <a:extLst>
                    <a:ext uri="{9D8B030D-6E8A-4147-A177-3AD203B41FA5}">
                      <a16:colId xmlns:a16="http://schemas.microsoft.com/office/drawing/2014/main" val="4083354699"/>
                    </a:ext>
                  </a:extLst>
                </a:gridCol>
              </a:tblGrid>
              <a:tr h="704014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ÉVALUATION DES BIAIS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/20</a:t>
                      </a:r>
                      <a:endParaRPr lang="es-E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V1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s-E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V2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V3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s-E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1423868"/>
                  </a:ext>
                </a:extLst>
              </a:tr>
              <a:tr h="344046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TRAFIC</a:t>
                      </a:r>
                      <a:endParaRPr lang="es-E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</a:rPr>
                        <a:t>13</a:t>
                      </a:r>
                      <a:endParaRPr lang="es-ES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11</a:t>
                      </a:r>
                      <a:endParaRPr lang="es-E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17</a:t>
                      </a:r>
                      <a:endParaRPr lang="es-E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568722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E2551B8-D423-4075-AFED-EB38E0685093}"/>
              </a:ext>
            </a:extLst>
          </p:cNvPr>
          <p:cNvSpPr/>
          <p:nvPr/>
        </p:nvSpPr>
        <p:spPr>
          <a:xfrm>
            <a:off x="3431704" y="332656"/>
            <a:ext cx="5228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fr-FR" sz="2400" b="1" dirty="0">
                <a:solidFill>
                  <a:schemeClr val="accent6">
                    <a:lumMod val="50000"/>
                  </a:schemeClr>
                </a:solidFill>
              </a:rPr>
              <a:t>GESTION DES BIAIS : TRAFIC 1/2</a:t>
            </a:r>
            <a:endParaRPr lang="es-E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AC47EA6-0A35-4115-8D4C-157E151CBC85}"/>
              </a:ext>
            </a:extLst>
          </p:cNvPr>
          <p:cNvSpPr txBox="1"/>
          <p:nvPr/>
        </p:nvSpPr>
        <p:spPr>
          <a:xfrm>
            <a:off x="767408" y="1035023"/>
            <a:ext cx="100091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 dirty="0"/>
              <a:t>C'est le </a:t>
            </a:r>
            <a:r>
              <a:rPr lang="fr-FR" b="1" dirty="0"/>
              <a:t>troisième biais plus  important </a:t>
            </a:r>
            <a:r>
              <a:rPr lang="fr-FR" dirty="0"/>
              <a:t>du modèle après CONTENUS.</a:t>
            </a:r>
          </a:p>
          <a:p>
            <a:pPr algn="l" rtl="0"/>
            <a:endParaRPr lang="fr-FR" dirty="0"/>
          </a:p>
          <a:p>
            <a:pPr algn="l" rtl="0"/>
            <a:r>
              <a:rPr lang="fr-FR" dirty="0"/>
              <a:t>V1 était, en raison du biais d'Alexa, biaisé négativement par rapport aux pays asiatiques et au Brésil, et positivement biaisé vers l'anglais et le français.</a:t>
            </a:r>
          </a:p>
          <a:p>
            <a:pPr algn="l" rtl="0"/>
            <a:endParaRPr lang="fr-FR" dirty="0"/>
          </a:p>
          <a:p>
            <a:pPr algn="l" rtl="0"/>
            <a:r>
              <a:rPr lang="fr-FR" dirty="0"/>
              <a:t>V2 a montré une amélioration du biais asiatique, mais cette fois le biais était contre les pays européens.</a:t>
            </a:r>
          </a:p>
          <a:p>
            <a:pPr algn="l" rtl="0"/>
            <a:endParaRPr lang="fr-FR" dirty="0"/>
          </a:p>
          <a:p>
            <a:pPr algn="l" rtl="0"/>
            <a:r>
              <a:rPr lang="fr-FR" dirty="0"/>
              <a:t>Les études en V2 ont démontré que l'utilisation d'une moyenne réduite à 20% n'était pas suffisante pour surmonter le biais résultant de la sélection des sites Web et une </a:t>
            </a:r>
            <a:r>
              <a:rPr lang="fr-FR" b="1" dirty="0"/>
              <a:t>refonte complète </a:t>
            </a:r>
            <a:r>
              <a:rPr lang="fr-FR" dirty="0"/>
              <a:t>a été réalisée en V3 qui a conduit à un bien meilleur contrôle des biais en adressant les </a:t>
            </a:r>
            <a:r>
              <a:rPr lang="fr-FR" b="1" dirty="0"/>
              <a:t>biais de sélection</a:t>
            </a:r>
            <a:r>
              <a:rPr lang="fr-FR" dirty="0"/>
              <a:t>.</a:t>
            </a:r>
          </a:p>
        </p:txBody>
      </p:sp>
      <p:pic>
        <p:nvPicPr>
          <p:cNvPr id="9218" name="Picture 2" descr="Poland | Yunex Traffic">
            <a:extLst>
              <a:ext uri="{FF2B5EF4-FFF2-40B4-BE49-F238E27FC236}">
                <a16:creationId xmlns:a16="http://schemas.microsoft.com/office/drawing/2014/main" id="{7C30E2CA-A30D-4F75-AC66-D622BBD79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4451343"/>
            <a:ext cx="2664296" cy="226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062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008AE689-5C6E-4B33-9D33-4B8CEFE41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637748"/>
              </p:ext>
            </p:extLst>
          </p:nvPr>
        </p:nvGraphicFramePr>
        <p:xfrm>
          <a:off x="6240016" y="5617179"/>
          <a:ext cx="5926587" cy="1048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8799">
                  <a:extLst>
                    <a:ext uri="{9D8B030D-6E8A-4147-A177-3AD203B41FA5}">
                      <a16:colId xmlns:a16="http://schemas.microsoft.com/office/drawing/2014/main" val="2212948473"/>
                    </a:ext>
                  </a:extLst>
                </a:gridCol>
                <a:gridCol w="1384714">
                  <a:extLst>
                    <a:ext uri="{9D8B030D-6E8A-4147-A177-3AD203B41FA5}">
                      <a16:colId xmlns:a16="http://schemas.microsoft.com/office/drawing/2014/main" val="3535486851"/>
                    </a:ext>
                  </a:extLst>
                </a:gridCol>
                <a:gridCol w="1018235">
                  <a:extLst>
                    <a:ext uri="{9D8B030D-6E8A-4147-A177-3AD203B41FA5}">
                      <a16:colId xmlns:a16="http://schemas.microsoft.com/office/drawing/2014/main" val="727139668"/>
                    </a:ext>
                  </a:extLst>
                </a:gridCol>
                <a:gridCol w="1004839">
                  <a:extLst>
                    <a:ext uri="{9D8B030D-6E8A-4147-A177-3AD203B41FA5}">
                      <a16:colId xmlns:a16="http://schemas.microsoft.com/office/drawing/2014/main" val="4083354699"/>
                    </a:ext>
                  </a:extLst>
                </a:gridCol>
              </a:tblGrid>
              <a:tr h="704014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ÉVALUATION DES BIAIS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/20</a:t>
                      </a:r>
                      <a:endParaRPr lang="es-E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V1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s-E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V2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V3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s-E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1423868"/>
                  </a:ext>
                </a:extLst>
              </a:tr>
              <a:tr h="344046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TRAFIC</a:t>
                      </a:r>
                      <a:endParaRPr lang="es-E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</a:rPr>
                        <a:t>13</a:t>
                      </a:r>
                      <a:endParaRPr lang="es-ES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11</a:t>
                      </a:r>
                      <a:endParaRPr lang="es-E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17</a:t>
                      </a:r>
                      <a:endParaRPr lang="es-E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568722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E2551B8-D423-4075-AFED-EB38E0685093}"/>
              </a:ext>
            </a:extLst>
          </p:cNvPr>
          <p:cNvSpPr/>
          <p:nvPr/>
        </p:nvSpPr>
        <p:spPr>
          <a:xfrm>
            <a:off x="3431704" y="332656"/>
            <a:ext cx="5228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fr-FR" sz="2400" b="1" dirty="0">
                <a:solidFill>
                  <a:schemeClr val="accent6">
                    <a:lumMod val="50000"/>
                  </a:schemeClr>
                </a:solidFill>
              </a:rPr>
              <a:t>GESTION DES BIAIS : TRAFIC 2/2</a:t>
            </a:r>
            <a:endParaRPr lang="es-E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AC47EA6-0A35-4115-8D4C-157E151CBC85}"/>
              </a:ext>
            </a:extLst>
          </p:cNvPr>
          <p:cNvSpPr txBox="1"/>
          <p:nvPr/>
        </p:nvSpPr>
        <p:spPr>
          <a:xfrm>
            <a:off x="551384" y="1166842"/>
            <a:ext cx="100091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 dirty="0"/>
              <a:t>Pour annuler le biais de sélection, une liste de </a:t>
            </a:r>
            <a:r>
              <a:rPr lang="fr-FR" b="1" dirty="0"/>
              <a:t>1421 sites Web </a:t>
            </a:r>
            <a:r>
              <a:rPr lang="fr-FR" dirty="0"/>
              <a:t>a été </a:t>
            </a:r>
            <a:r>
              <a:rPr lang="fr-FR" b="1" dirty="0"/>
              <a:t>réalisée par programme </a:t>
            </a:r>
            <a:r>
              <a:rPr lang="fr-FR" dirty="0"/>
              <a:t>selon les règles suivantes :</a:t>
            </a:r>
          </a:p>
          <a:p>
            <a:pPr marL="285750" indent="-285750" algn="l" rtl="0">
              <a:buFontTx/>
              <a:buChar char="-"/>
            </a:pPr>
            <a:r>
              <a:rPr lang="fr-FR" dirty="0"/>
              <a:t>Lister les </a:t>
            </a:r>
            <a:r>
              <a:rPr lang="fr-FR" b="1" dirty="0"/>
              <a:t>55 pays </a:t>
            </a:r>
            <a:r>
              <a:rPr lang="fr-FR" dirty="0"/>
              <a:t>avec le plus grand nombre d'internautes</a:t>
            </a:r>
          </a:p>
          <a:p>
            <a:pPr marL="285750" indent="-285750" algn="l" rtl="0">
              <a:buFontTx/>
              <a:buChar char="-"/>
            </a:pPr>
            <a:r>
              <a:rPr lang="fr-FR" dirty="0"/>
              <a:t>Pour chaque pays, déterminer le nombre de sites </a:t>
            </a:r>
            <a:r>
              <a:rPr lang="fr-FR" b="1" dirty="0"/>
              <a:t>au prorata </a:t>
            </a:r>
            <a:r>
              <a:rPr lang="fr-FR" dirty="0"/>
              <a:t>du % d'internautes, en ciblant les plus visités  </a:t>
            </a:r>
            <a:r>
              <a:rPr lang="fr-FR" b="1" dirty="0"/>
              <a:t>y inclus au moins 3 dans le domaine national (</a:t>
            </a:r>
            <a:r>
              <a:rPr lang="fr-FR" b="1" dirty="0" err="1"/>
              <a:t>ccTLD</a:t>
            </a:r>
            <a:r>
              <a:rPr lang="fr-FR" b="1" dirty="0"/>
              <a:t>)</a:t>
            </a:r>
            <a:endParaRPr lang="fr-FR" dirty="0"/>
          </a:p>
          <a:p>
            <a:pPr marL="285750" indent="-285750" algn="l" rtl="0">
              <a:buFontTx/>
              <a:buChar char="-"/>
            </a:pPr>
            <a:r>
              <a:rPr lang="fr-FR" dirty="0"/>
              <a:t>A partir des 1421 sites obtenus, établir la liste sans répétition (</a:t>
            </a:r>
            <a:r>
              <a:rPr lang="fr-FR" b="1" dirty="0"/>
              <a:t>732 sites</a:t>
            </a:r>
            <a:r>
              <a:rPr lang="fr-FR" dirty="0"/>
              <a:t>) et mesurer le trafic en utilisant la </a:t>
            </a:r>
            <a:r>
              <a:rPr lang="fr-FR" dirty="0" err="1"/>
              <a:t>demi-somme</a:t>
            </a:r>
            <a:r>
              <a:rPr lang="fr-FR" dirty="0"/>
              <a:t> de "Alexa corrigé" et </a:t>
            </a:r>
            <a:r>
              <a:rPr lang="fr-FR" dirty="0" err="1"/>
              <a:t>SimilarWeb</a:t>
            </a:r>
            <a:r>
              <a:rPr lang="fr-FR" dirty="0"/>
              <a:t>.</a:t>
            </a:r>
          </a:p>
          <a:p>
            <a:pPr marL="285750" indent="-285750" algn="l" rtl="0">
              <a:buFontTx/>
              <a:buChar char="-"/>
            </a:pPr>
            <a:r>
              <a:rPr lang="fr-FR" u="sng" dirty="0"/>
              <a:t>Extrapoler</a:t>
            </a:r>
            <a:r>
              <a:rPr lang="fr-FR" dirty="0"/>
              <a:t> le trafic des pays manquants</a:t>
            </a:r>
          </a:p>
          <a:p>
            <a:pPr marL="285750" indent="-285750" algn="l" rtl="0">
              <a:buFontTx/>
              <a:buChar char="-"/>
            </a:pPr>
            <a:r>
              <a:rPr lang="fr-FR" dirty="0"/>
              <a:t>Pondérer les résultats avec le nombre d'occurrence de chaque site</a:t>
            </a:r>
          </a:p>
          <a:p>
            <a:pPr marL="285750" indent="-285750" algn="l" rtl="0">
              <a:buFontTx/>
              <a:buChar char="-"/>
            </a:pPr>
            <a:r>
              <a:rPr lang="fr-FR" dirty="0"/>
              <a:t>Pondérer les résultats avec le nombre exact de sites au prorata correspondant à un total de 1421.</a:t>
            </a:r>
          </a:p>
          <a:p>
            <a:pPr marL="285750" indent="-285750" algn="l" rtl="0">
              <a:buFontTx/>
              <a:buChar char="-"/>
            </a:pPr>
            <a:endParaRPr lang="fr-FR" dirty="0"/>
          </a:p>
          <a:p>
            <a:pPr algn="l" rtl="0"/>
            <a:r>
              <a:rPr lang="fr-FR" dirty="0"/>
              <a:t>Remarque : Un biais Alexa affectant négativement les pays européens résultait d’une erreur où le pays principal n'apparaissait pas parfois. Les sites pour lesquels moins de 70 % du trafic est rapporté sont exclus.</a:t>
            </a:r>
          </a:p>
        </p:txBody>
      </p:sp>
    </p:spTree>
    <p:extLst>
      <p:ext uri="{BB962C8B-B14F-4D97-AF65-F5344CB8AC3E}">
        <p14:creationId xmlns:p14="http://schemas.microsoft.com/office/powerpoint/2010/main" val="12547000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F5FA322-D5E0-409B-BCF4-E0E60C7B5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105740"/>
              </p:ext>
            </p:extLst>
          </p:nvPr>
        </p:nvGraphicFramePr>
        <p:xfrm>
          <a:off x="6672064" y="5229200"/>
          <a:ext cx="5112568" cy="1048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2841">
                  <a:extLst>
                    <a:ext uri="{9D8B030D-6E8A-4147-A177-3AD203B41FA5}">
                      <a16:colId xmlns:a16="http://schemas.microsoft.com/office/drawing/2014/main" val="2212948473"/>
                    </a:ext>
                  </a:extLst>
                </a:gridCol>
                <a:gridCol w="1194523">
                  <a:extLst>
                    <a:ext uri="{9D8B030D-6E8A-4147-A177-3AD203B41FA5}">
                      <a16:colId xmlns:a16="http://schemas.microsoft.com/office/drawing/2014/main" val="3535486851"/>
                    </a:ext>
                  </a:extLst>
                </a:gridCol>
                <a:gridCol w="878380">
                  <a:extLst>
                    <a:ext uri="{9D8B030D-6E8A-4147-A177-3AD203B41FA5}">
                      <a16:colId xmlns:a16="http://schemas.microsoft.com/office/drawing/2014/main" val="727139668"/>
                    </a:ext>
                  </a:extLst>
                </a:gridCol>
                <a:gridCol w="866824">
                  <a:extLst>
                    <a:ext uri="{9D8B030D-6E8A-4147-A177-3AD203B41FA5}">
                      <a16:colId xmlns:a16="http://schemas.microsoft.com/office/drawing/2014/main" val="4083354699"/>
                    </a:ext>
                  </a:extLst>
                </a:gridCol>
              </a:tblGrid>
              <a:tr h="704014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ÉVALUATION DES BIAIS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/20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V1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V2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V3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1423868"/>
                  </a:ext>
                </a:extLst>
              </a:tr>
              <a:tr h="344046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INTERFACES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19</a:t>
                      </a:r>
                      <a:endParaRPr lang="es-E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19</a:t>
                      </a:r>
                      <a:endParaRPr lang="es-E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19</a:t>
                      </a:r>
                      <a:endParaRPr lang="es-E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284273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54BB11C-8802-4EE1-88C1-0BFC6EE273F0}"/>
              </a:ext>
            </a:extLst>
          </p:cNvPr>
          <p:cNvSpPr/>
          <p:nvPr/>
        </p:nvSpPr>
        <p:spPr>
          <a:xfrm>
            <a:off x="3359696" y="260648"/>
            <a:ext cx="5349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fr-FR" sz="2400" b="1" dirty="0">
                <a:solidFill>
                  <a:schemeClr val="accent6">
                    <a:lumMod val="50000"/>
                  </a:schemeClr>
                </a:solidFill>
              </a:rPr>
              <a:t>GESTION DES BIAIS : INTERFACES</a:t>
            </a:r>
            <a:endParaRPr lang="es-E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359EA8F-0A89-47C5-B7F1-DF42F078CF01}"/>
              </a:ext>
            </a:extLst>
          </p:cNvPr>
          <p:cNvSpPr txBox="1"/>
          <p:nvPr/>
        </p:nvSpPr>
        <p:spPr>
          <a:xfrm>
            <a:off x="767408" y="119675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endParaRPr lang="es-E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5F98F93-BC9D-4DEB-9A3A-040C7F575476}"/>
              </a:ext>
            </a:extLst>
          </p:cNvPr>
          <p:cNvSpPr txBox="1"/>
          <p:nvPr/>
        </p:nvSpPr>
        <p:spPr>
          <a:xfrm>
            <a:off x="551384" y="1158838"/>
            <a:ext cx="1171827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dirty="0"/>
              <a:t>Il y a beaucoup d'activités pour améliorer le support technologique à de nombreuses langues</a:t>
            </a:r>
          </a:p>
          <a:p>
            <a:pPr algn="l" rtl="0"/>
            <a:r>
              <a:rPr lang="fr-FR" dirty="0"/>
              <a:t>et pour évaluer le niveau de support des langues européennes</a:t>
            </a:r>
          </a:p>
          <a:p>
            <a:pPr algn="l" rtl="0"/>
            <a:r>
              <a:rPr lang="fr-FR" dirty="0"/>
              <a:t>cependant, il n’y a </a:t>
            </a:r>
            <a:r>
              <a:rPr lang="fr-FR" u="sng" dirty="0"/>
              <a:t>pas de métriques </a:t>
            </a:r>
            <a:r>
              <a:rPr lang="fr-FR" dirty="0"/>
              <a:t>pour toutes les langues.</a:t>
            </a:r>
          </a:p>
          <a:p>
            <a:pPr algn="l" rtl="0"/>
            <a:endParaRPr lang="fr-FR" dirty="0"/>
          </a:p>
          <a:p>
            <a:pPr algn="l" rtl="0"/>
            <a:r>
              <a:rPr lang="fr-FR" dirty="0"/>
              <a:t>De là l'utilisation de la présence ou absence des langues dans les interfaces d’applications</a:t>
            </a:r>
          </a:p>
          <a:p>
            <a:pPr algn="l" rtl="0"/>
            <a:r>
              <a:rPr lang="fr-FR" dirty="0"/>
              <a:t>ou comme l'une des paires dans la traduction en ligne: une donnée tout à fait objective.</a:t>
            </a:r>
          </a:p>
          <a:p>
            <a:pPr algn="l" rtl="0"/>
            <a:endParaRPr lang="fr-FR" dirty="0"/>
          </a:p>
          <a:p>
            <a:pPr algn="l" rtl="0"/>
            <a:r>
              <a:rPr lang="fr-FR" dirty="0"/>
              <a:t>Évidemment, cela pénalise durement des centaines de langues qui n'apparaissent jamais dans ces applications, </a:t>
            </a:r>
          </a:p>
          <a:p>
            <a:pPr algn="l" rtl="0"/>
            <a:r>
              <a:rPr lang="fr-FR" dirty="0"/>
              <a:t>mais cela c'est la dure réalité.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481B634-21C6-4AB8-99CF-E32CFDD7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67" y="4005064"/>
            <a:ext cx="4762759" cy="267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3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4BB11C-8802-4EE1-88C1-0BFC6EE273F0}"/>
              </a:ext>
            </a:extLst>
          </p:cNvPr>
          <p:cNvSpPr/>
          <p:nvPr/>
        </p:nvSpPr>
        <p:spPr>
          <a:xfrm>
            <a:off x="3359696" y="260648"/>
            <a:ext cx="4699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fr-FR" sz="2400" b="1" dirty="0">
                <a:solidFill>
                  <a:schemeClr val="accent6">
                    <a:lumMod val="50000"/>
                  </a:schemeClr>
                </a:solidFill>
              </a:rPr>
              <a:t>GESTION DES BIAIS : USAGES</a:t>
            </a:r>
            <a:endParaRPr lang="es-E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359EA8F-0A89-47C5-B7F1-DF42F078CF01}"/>
              </a:ext>
            </a:extLst>
          </p:cNvPr>
          <p:cNvSpPr txBox="1"/>
          <p:nvPr/>
        </p:nvSpPr>
        <p:spPr>
          <a:xfrm>
            <a:off x="767408" y="119675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endParaRPr lang="es-E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5F98F93-BC9D-4DEB-9A3A-040C7F575476}"/>
              </a:ext>
            </a:extLst>
          </p:cNvPr>
          <p:cNvSpPr txBox="1"/>
          <p:nvPr/>
        </p:nvSpPr>
        <p:spPr>
          <a:xfrm>
            <a:off x="551384" y="1158838"/>
            <a:ext cx="10441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/>
              <a:t>C'était le </a:t>
            </a:r>
            <a:r>
              <a:rPr lang="fr-FR" b="1"/>
              <a:t>deuxième biais le plus important </a:t>
            </a:r>
            <a:r>
              <a:rPr lang="fr-FR"/>
              <a:t>après CONTENUS.</a:t>
            </a:r>
          </a:p>
          <a:p>
            <a:pPr algn="l" rtl="0"/>
            <a:r>
              <a:rPr lang="fr-FR"/>
              <a:t>La plupart des biais étaient dus à une </a:t>
            </a:r>
            <a:r>
              <a:rPr lang="fr-FR" u="sng"/>
              <a:t>approche centro-occidentale.</a:t>
            </a:r>
          </a:p>
          <a:p>
            <a:pPr algn="l" rtl="0"/>
            <a:r>
              <a:rPr lang="fr-FR"/>
              <a:t>Ces biais ont été correctement corrigés à présent, mais il reste encore de la place pour des améliorations.</a:t>
            </a:r>
          </a:p>
          <a:p>
            <a:pPr algn="l" rtl="0"/>
            <a:endParaRPr lang="fr-FR"/>
          </a:p>
          <a:p>
            <a:pPr algn="l" rtl="0"/>
            <a:r>
              <a:rPr lang="fr-FR"/>
              <a:t>Le sous-indicateur des réseaux sociaux a été étendu à tous les RS mondiaux de plus de 100 millions d'abonnés, ouvrant l’espacepar aux </a:t>
            </a:r>
            <a:r>
              <a:rPr lang="fr-FR" b="1"/>
              <a:t>RS non occidentaux</a:t>
            </a:r>
            <a:r>
              <a:rPr lang="fr-FR"/>
              <a:t>. En l'absence de chiffres sur les abonnés par pays, des données de trafic extrapolées ont été utilisées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4B99EB5C-D699-4FAB-964B-E9670DA29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496257"/>
              </p:ext>
            </p:extLst>
          </p:nvPr>
        </p:nvGraphicFramePr>
        <p:xfrm>
          <a:off x="6312024" y="5549292"/>
          <a:ext cx="5688631" cy="1048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7668">
                  <a:extLst>
                    <a:ext uri="{9D8B030D-6E8A-4147-A177-3AD203B41FA5}">
                      <a16:colId xmlns:a16="http://schemas.microsoft.com/office/drawing/2014/main" val="2212948473"/>
                    </a:ext>
                  </a:extLst>
                </a:gridCol>
                <a:gridCol w="1329116">
                  <a:extLst>
                    <a:ext uri="{9D8B030D-6E8A-4147-A177-3AD203B41FA5}">
                      <a16:colId xmlns:a16="http://schemas.microsoft.com/office/drawing/2014/main" val="3535486851"/>
                    </a:ext>
                  </a:extLst>
                </a:gridCol>
                <a:gridCol w="977353">
                  <a:extLst>
                    <a:ext uri="{9D8B030D-6E8A-4147-A177-3AD203B41FA5}">
                      <a16:colId xmlns:a16="http://schemas.microsoft.com/office/drawing/2014/main" val="727139668"/>
                    </a:ext>
                  </a:extLst>
                </a:gridCol>
                <a:gridCol w="964494">
                  <a:extLst>
                    <a:ext uri="{9D8B030D-6E8A-4147-A177-3AD203B41FA5}">
                      <a16:colId xmlns:a16="http://schemas.microsoft.com/office/drawing/2014/main" val="4083354699"/>
                    </a:ext>
                  </a:extLst>
                </a:gridCol>
              </a:tblGrid>
              <a:tr h="704014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ÉVALUATION DES BIAIS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/20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V1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V2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V3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1423868"/>
                  </a:ext>
                </a:extLst>
              </a:tr>
              <a:tr h="344046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USAGE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12</a:t>
                      </a:r>
                      <a:endParaRPr lang="es-E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12</a:t>
                      </a:r>
                      <a:endParaRPr lang="es-E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endParaRPr lang="es-ES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8826581"/>
                  </a:ext>
                </a:extLst>
              </a:tr>
            </a:tbl>
          </a:graphicData>
        </a:graphic>
      </p:graphicFrame>
      <p:pic>
        <p:nvPicPr>
          <p:cNvPr id="8" name="Picture 4" descr="Banner Image">
            <a:extLst>
              <a:ext uri="{FF2B5EF4-FFF2-40B4-BE49-F238E27FC236}">
                <a16:creationId xmlns:a16="http://schemas.microsoft.com/office/drawing/2014/main" id="{DA5889E4-44E1-43B0-83B1-1AEB1C255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3842907"/>
            <a:ext cx="3174887" cy="191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cdn.yoyochinese.com/attachment/upload/blog/image/sina_logo2_0.jpg">
            <a:extLst>
              <a:ext uri="{FF2B5EF4-FFF2-40B4-BE49-F238E27FC236}">
                <a16:creationId xmlns:a16="http://schemas.microsoft.com/office/drawing/2014/main" id="{AAA58046-664B-4B37-B045-F9AFDA912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851410"/>
            <a:ext cx="3023516" cy="119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s://cdn.yoyochinese.com/attachment/upload/blog/image/taobao-logo2.jpg">
            <a:extLst>
              <a:ext uri="{FF2B5EF4-FFF2-40B4-BE49-F238E27FC236}">
                <a16:creationId xmlns:a16="http://schemas.microsoft.com/office/drawing/2014/main" id="{7D383B7F-9570-44CF-968A-1D21F67E7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993" y="5105237"/>
            <a:ext cx="2896633" cy="100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497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1952625" y="0"/>
            <a:ext cx="8229600" cy="1143000"/>
          </a:xfrm>
        </p:spPr>
        <p:txBody>
          <a:bodyPr/>
          <a:lstStyle/>
          <a:p>
            <a:pPr algn="l" rtl="0" eaLnBrk="1" hangingPunct="1"/>
            <a:r>
              <a:rPr lang="es-ES" b="1"/>
              <a:t>ANTÉCÉDENTS</a:t>
            </a: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2024063" y="1214438"/>
            <a:ext cx="8229600" cy="5257800"/>
          </a:xfrm>
        </p:spPr>
        <p:txBody>
          <a:bodyPr/>
          <a:lstStyle/>
          <a:p>
            <a:pPr algn="l" rtl="0" eaLnBrk="1" hangingPunct="1"/>
            <a:r>
              <a:rPr lang="es-ES" sz="2400" u="sng" dirty="0"/>
              <a:t>EN 1998-2007 : </a:t>
            </a:r>
            <a:r>
              <a:rPr lang="es-ES" sz="2400" b="1" dirty="0"/>
              <a:t>OBS@FUNREDES /UNION LATINE </a:t>
            </a:r>
            <a:r>
              <a:rPr lang="es-ES" sz="2400" dirty="0"/>
              <a:t>PRODUIT DES </a:t>
            </a:r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INDICATEURS POUR LES LANGUES SUR INTERNET</a:t>
            </a:r>
            <a:r>
              <a:rPr lang="es-ES" sz="2400" dirty="0"/>
              <a:t>(POUR LES LANGUES LATINES, ANGLAIS ET ALLEMAND).</a:t>
            </a:r>
          </a:p>
          <a:p>
            <a:pPr algn="l" rtl="0" eaLnBrk="1" hangingPunct="1">
              <a:buFont typeface="Arial" charset="0"/>
              <a:buNone/>
            </a:pPr>
            <a:endParaRPr lang="es-ES" sz="2400" u="sng" dirty="0"/>
          </a:p>
          <a:p>
            <a:pPr eaLnBrk="1" hangingPunct="1"/>
            <a:r>
              <a:rPr lang="es-ES" sz="2400" u="sng" dirty="0"/>
              <a:t>APRÈS 2007 :  </a:t>
            </a:r>
            <a:r>
              <a:rPr lang="es-ES" sz="2400" dirty="0"/>
              <a:t>L’ ÉVOLUTION DU WEB ET DES MOTEURS DE RECHERCHE MARQUE LA </a:t>
            </a:r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FIN DE LA PRODUCTION</a:t>
            </a:r>
            <a:r>
              <a:rPr lang="es-E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2400" dirty="0"/>
              <a:t>ET LAISSE UN VIDE.</a:t>
            </a:r>
          </a:p>
          <a:p>
            <a:pPr algn="l" rtl="0" eaLnBrk="1" hangingPunct="1">
              <a:buFont typeface="Arial" charset="0"/>
              <a:buNone/>
            </a:pPr>
            <a:endParaRPr lang="es-ES" sz="2400" dirty="0"/>
          </a:p>
          <a:p>
            <a:pPr eaLnBrk="1" hangingPunct="1"/>
            <a:r>
              <a:rPr lang="es-ES" sz="2400" u="sng" dirty="0"/>
              <a:t>2012-2014 </a:t>
            </a:r>
            <a:r>
              <a:rPr lang="es-ES" sz="2400" dirty="0"/>
              <a:t>: </a:t>
            </a:r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PROJET DILINET </a:t>
            </a:r>
            <a:r>
              <a:rPr lang="es-ES" sz="2400" dirty="0"/>
              <a:t>UNE TENTATIVE MANQUÉE DE FOURNIR UNE RÉPONSE DE HAUT NIVEAU DANS LE </a:t>
            </a:r>
            <a:r>
              <a:rPr lang="es-ES" sz="2400" b="1" dirty="0"/>
              <a:t>CADRE DE RECHERCHE DE L’UE </a:t>
            </a:r>
            <a:r>
              <a:rPr lang="es-ES" sz="2400" dirty="0"/>
              <a:t>(AVEC OBS@FUNREDES , UNION LATINE, MAAYA, OIF ET UNESCO + MEILLEURS GROUPES DE RECHERCHE EUROPÉEN)</a:t>
            </a:r>
          </a:p>
          <a:p>
            <a:pPr algn="l" rtl="0" eaLnBrk="1" hangingPunct="1">
              <a:buFont typeface="Arial" charset="0"/>
              <a:buNone/>
            </a:pP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40"/>
    </mc:Choice>
    <mc:Fallback xmlns="">
      <p:transition spd="slow" advTm="6714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95FA6340-2739-4A65-B557-D524861740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893572"/>
              </p:ext>
            </p:extLst>
          </p:nvPr>
        </p:nvGraphicFramePr>
        <p:xfrm>
          <a:off x="839416" y="896030"/>
          <a:ext cx="4896544" cy="5961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726249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970918447"/>
                    </a:ext>
                  </a:extLst>
                </a:gridCol>
              </a:tblGrid>
              <a:tr h="236553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RÉSEAU SOCIAL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TOTAL DES ABONNÉS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(Million)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374790"/>
                  </a:ext>
                </a:extLst>
              </a:tr>
              <a:tr h="119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solidFill>
                            <a:schemeClr val="tx1"/>
                          </a:solidFill>
                          <a:effectLst/>
                        </a:rPr>
                        <a:t>Whatsapp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2000</a:t>
                      </a:r>
                      <a:endParaRPr lang="es-E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667076"/>
                  </a:ext>
                </a:extLst>
              </a:tr>
              <a:tr h="119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Wechat</a:t>
                      </a:r>
                      <a:endParaRPr lang="es-ES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1225</a:t>
                      </a:r>
                      <a:endParaRPr lang="es-E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722267"/>
                  </a:ext>
                </a:extLst>
              </a:tr>
              <a:tr h="119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Tiktok</a:t>
                      </a:r>
                      <a:endParaRPr lang="es-ES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732</a:t>
                      </a:r>
                      <a:endParaRPr lang="es-E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733590"/>
                  </a:ext>
                </a:extLst>
              </a:tr>
              <a:tr h="119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Douyin</a:t>
                      </a:r>
                      <a:endParaRPr lang="es-ES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600</a:t>
                      </a:r>
                      <a:endParaRPr lang="es-E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368632"/>
                  </a:ext>
                </a:extLst>
              </a:tr>
              <a:tr h="119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Telegram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600</a:t>
                      </a:r>
                      <a:endParaRPr lang="es-E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677251"/>
                  </a:ext>
                </a:extLst>
              </a:tr>
              <a:tr h="119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QQ</a:t>
                      </a:r>
                      <a:endParaRPr lang="es-ES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595</a:t>
                      </a:r>
                      <a:endParaRPr lang="es-E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379285"/>
                  </a:ext>
                </a:extLst>
              </a:tr>
              <a:tr h="119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Snapchat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528</a:t>
                      </a:r>
                      <a:endParaRPr lang="es-E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521867"/>
                  </a:ext>
                </a:extLst>
              </a:tr>
              <a:tr h="119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Weibo</a:t>
                      </a:r>
                      <a:endParaRPr lang="es-ES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521</a:t>
                      </a:r>
                      <a:endParaRPr lang="es-E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966326"/>
                  </a:ext>
                </a:extLst>
              </a:tr>
              <a:tr h="119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Qzone</a:t>
                      </a:r>
                      <a:endParaRPr lang="es-ES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517</a:t>
                      </a:r>
                      <a:endParaRPr lang="es-E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878925"/>
                  </a:ext>
                </a:extLst>
              </a:tr>
              <a:tr h="119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Kuaishou</a:t>
                      </a:r>
                      <a:endParaRPr lang="es-ES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481</a:t>
                      </a:r>
                      <a:endParaRPr lang="es-E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566282"/>
                  </a:ext>
                </a:extLst>
              </a:tr>
              <a:tr h="119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Quora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300</a:t>
                      </a:r>
                      <a:endParaRPr lang="es-E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778535"/>
                  </a:ext>
                </a:extLst>
              </a:tr>
              <a:tr h="119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Skype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300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426685"/>
                  </a:ext>
                </a:extLst>
              </a:tr>
              <a:tr h="119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Tieba</a:t>
                      </a:r>
                      <a:endParaRPr lang="es-ES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300</a:t>
                      </a:r>
                      <a:endParaRPr lang="es-E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429325"/>
                  </a:ext>
                </a:extLst>
              </a:tr>
              <a:tr h="119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Viber</a:t>
                      </a:r>
                      <a:endParaRPr lang="es-ES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260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090345"/>
                  </a:ext>
                </a:extLst>
              </a:tr>
              <a:tr h="119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IMO</a:t>
                      </a:r>
                      <a:endParaRPr lang="es-ES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endParaRPr lang="es-E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641818"/>
                  </a:ext>
                </a:extLst>
              </a:tr>
              <a:tr h="119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LINE</a:t>
                      </a:r>
                      <a:endParaRPr lang="es-ES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169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237281"/>
                  </a:ext>
                </a:extLst>
              </a:tr>
              <a:tr h="119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solidFill>
                            <a:schemeClr val="tx1"/>
                          </a:solidFill>
                          <a:effectLst/>
                        </a:rPr>
                        <a:t>picsart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447203"/>
                  </a:ext>
                </a:extLst>
              </a:tr>
              <a:tr h="119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Likee</a:t>
                      </a:r>
                      <a:endParaRPr lang="es-ES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es-E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184764"/>
                  </a:ext>
                </a:extLst>
              </a:tr>
              <a:tr h="119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Discord</a:t>
                      </a:r>
                      <a:endParaRPr lang="es-ES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140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907643"/>
                  </a:ext>
                </a:extLst>
              </a:tr>
              <a:tr h="119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Twitch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140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513738"/>
                  </a:ext>
                </a:extLst>
              </a:tr>
              <a:tr h="119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Stack Exchange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440079"/>
                  </a:ext>
                </a:extLst>
              </a:tr>
              <a:tr h="119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VK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650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611596"/>
                  </a:ext>
                </a:extLst>
              </a:tr>
              <a:tr h="119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Odnoklassniki</a:t>
                      </a:r>
                      <a:endParaRPr lang="es-ES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773804"/>
                  </a:ext>
                </a:extLst>
              </a:tr>
              <a:tr h="119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Douban</a:t>
                      </a:r>
                      <a:endParaRPr lang="es-ES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875044"/>
                  </a:ext>
                </a:extLst>
              </a:tr>
              <a:tr h="119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MOJ</a:t>
                      </a:r>
                      <a:endParaRPr lang="es-ES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160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371056"/>
                  </a:ext>
                </a:extLst>
              </a:tr>
              <a:tr h="119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JOSH</a:t>
                      </a:r>
                      <a:endParaRPr lang="es-ES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115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182810"/>
                  </a:ext>
                </a:extLst>
              </a:tr>
              <a:tr h="119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ShareChat</a:t>
                      </a:r>
                      <a:r>
                        <a:rPr lang="en-US" sz="9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endParaRPr lang="es-ES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160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91996"/>
                  </a:ext>
                </a:extLst>
              </a:tr>
              <a:tr h="11915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FACEBOOK %utilisateurs par pays (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NapoléonChat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2021)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1455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925120"/>
                  </a:ext>
                </a:extLst>
              </a:tr>
              <a:tr h="11915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INSTAGRAM %utilisateurs par pays (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NapoléonChat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2021)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1200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557903"/>
                  </a:ext>
                </a:extLst>
              </a:tr>
              <a:tr h="11915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MESSENGER %utilisateurs par pays (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NapoléonChat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2021)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1300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772398"/>
                  </a:ext>
                </a:extLst>
              </a:tr>
              <a:tr h="11915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LINKEDIN %utilisateurs par pays (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NapoléonChat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2021)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155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216907"/>
                  </a:ext>
                </a:extLst>
              </a:tr>
              <a:tr h="11915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FACEBOOK Monde% de l'IWS 2021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1455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808543"/>
                  </a:ext>
                </a:extLst>
              </a:tr>
              <a:tr h="11915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Linkedin %utilisateur par pays (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ApolloTech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2021)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155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674967"/>
                  </a:ext>
                </a:extLst>
              </a:tr>
              <a:tr h="11915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Twitter %utilisateurs par pays (Statista 2021)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396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113891"/>
                  </a:ext>
                </a:extLst>
              </a:tr>
              <a:tr h="11915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% d'audience Pinterest (Statista 2021)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460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09835"/>
                  </a:ext>
                </a:extLst>
              </a:tr>
              <a:tr h="11915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% d'utilisateurs de REDDIT par pays (Statista 2021)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430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02" marR="27802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166543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6B0C6039-F669-4D7F-81CF-3B47307FE324}"/>
              </a:ext>
            </a:extLst>
          </p:cNvPr>
          <p:cNvSpPr txBox="1"/>
          <p:nvPr/>
        </p:nvSpPr>
        <p:spPr>
          <a:xfrm>
            <a:off x="3863752" y="332656"/>
            <a:ext cx="5069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sz="2400" b="1" dirty="0">
                <a:solidFill>
                  <a:schemeClr val="accent6">
                    <a:lumMod val="50000"/>
                  </a:schemeClr>
                </a:solidFill>
              </a:rPr>
              <a:t>RÉSEAUX SOCIAUX MESURÉS</a:t>
            </a:r>
            <a:endParaRPr lang="es-E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42" name="Picture 2" descr="FavourUp | A Guide to Popular Social Media Platforms Around the World: Asia,  The Middle East and Oceania Edition">
            <a:extLst>
              <a:ext uri="{FF2B5EF4-FFF2-40B4-BE49-F238E27FC236}">
                <a16:creationId xmlns:a16="http://schemas.microsoft.com/office/drawing/2014/main" id="{622DF606-D215-4B1A-B806-08E00D35E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30" y="2148959"/>
            <a:ext cx="6500842" cy="345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5960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99B45270-306E-4E83-879F-16174CE0D3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239528"/>
              </p:ext>
            </p:extLst>
          </p:nvPr>
        </p:nvGraphicFramePr>
        <p:xfrm>
          <a:off x="6384032" y="5549292"/>
          <a:ext cx="5616624" cy="1048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7065">
                  <a:extLst>
                    <a:ext uri="{9D8B030D-6E8A-4147-A177-3AD203B41FA5}">
                      <a16:colId xmlns:a16="http://schemas.microsoft.com/office/drawing/2014/main" val="2212948473"/>
                    </a:ext>
                  </a:extLst>
                </a:gridCol>
                <a:gridCol w="1312292">
                  <a:extLst>
                    <a:ext uri="{9D8B030D-6E8A-4147-A177-3AD203B41FA5}">
                      <a16:colId xmlns:a16="http://schemas.microsoft.com/office/drawing/2014/main" val="3535486851"/>
                    </a:ext>
                  </a:extLst>
                </a:gridCol>
                <a:gridCol w="964982">
                  <a:extLst>
                    <a:ext uri="{9D8B030D-6E8A-4147-A177-3AD203B41FA5}">
                      <a16:colId xmlns:a16="http://schemas.microsoft.com/office/drawing/2014/main" val="727139668"/>
                    </a:ext>
                  </a:extLst>
                </a:gridCol>
                <a:gridCol w="952285">
                  <a:extLst>
                    <a:ext uri="{9D8B030D-6E8A-4147-A177-3AD203B41FA5}">
                      <a16:colId xmlns:a16="http://schemas.microsoft.com/office/drawing/2014/main" val="4083354699"/>
                    </a:ext>
                  </a:extLst>
                </a:gridCol>
              </a:tblGrid>
              <a:tr h="704014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ÉVALUATION DES BIAIS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/20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V1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V2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V3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1423868"/>
                  </a:ext>
                </a:extLst>
              </a:tr>
              <a:tr h="344046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USAGE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12</a:t>
                      </a:r>
                      <a:endParaRPr lang="es-E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12</a:t>
                      </a:r>
                      <a:endParaRPr lang="es-E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endParaRPr lang="es-ES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882658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F5F1F95-23CA-42F8-808E-96A779B8459C}"/>
              </a:ext>
            </a:extLst>
          </p:cNvPr>
          <p:cNvSpPr/>
          <p:nvPr/>
        </p:nvSpPr>
        <p:spPr>
          <a:xfrm>
            <a:off x="3359696" y="260648"/>
            <a:ext cx="4699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fr-FR" sz="2400" b="1" dirty="0">
                <a:solidFill>
                  <a:schemeClr val="accent6">
                    <a:lumMod val="50000"/>
                  </a:schemeClr>
                </a:solidFill>
              </a:rPr>
              <a:t>GESTION DES BIAIS : USAGES</a:t>
            </a:r>
            <a:endParaRPr lang="es-E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DFDDF4F-98B9-48AB-9409-177EBD6BA672}"/>
              </a:ext>
            </a:extLst>
          </p:cNvPr>
          <p:cNvSpPr txBox="1"/>
          <p:nvPr/>
        </p:nvSpPr>
        <p:spPr>
          <a:xfrm>
            <a:off x="767408" y="1556792"/>
            <a:ext cx="90426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dirty="0"/>
              <a:t>Cet indicateur </a:t>
            </a:r>
            <a:r>
              <a:rPr lang="fr-FR" b="1" dirty="0"/>
              <a:t>a besoin d’améliorations </a:t>
            </a:r>
            <a:r>
              <a:rPr lang="fr-FR" dirty="0"/>
              <a:t>pour:</a:t>
            </a:r>
          </a:p>
          <a:p>
            <a:pPr algn="l" rtl="0"/>
            <a:endParaRPr lang="fr-FR" dirty="0"/>
          </a:p>
          <a:p>
            <a:r>
              <a:rPr lang="fr-FR" dirty="0"/>
              <a:t>Sa composante </a:t>
            </a:r>
            <a:r>
              <a:rPr lang="fr-FR" u="sng" dirty="0"/>
              <a:t>contenus ouverts</a:t>
            </a:r>
            <a:r>
              <a:rPr lang="fr-FR" dirty="0"/>
              <a:t> (ajouter des statistiques MOOC et d'autres…)</a:t>
            </a:r>
          </a:p>
          <a:p>
            <a:pPr algn="l" rtl="0"/>
            <a:endParaRPr lang="fr-FR" dirty="0"/>
          </a:p>
          <a:p>
            <a:pPr algn="l" rtl="0"/>
            <a:r>
              <a:rPr lang="fr-FR" dirty="0"/>
              <a:t>Sa composante </a:t>
            </a:r>
            <a:r>
              <a:rPr lang="fr-FR" u="sng" dirty="0"/>
              <a:t>streaming vidéo</a:t>
            </a:r>
            <a:r>
              <a:rPr lang="fr-FR" dirty="0"/>
              <a:t> limitée aujourd'hui aux statistiques Netflix et YouTube.</a:t>
            </a:r>
          </a:p>
        </p:txBody>
      </p:sp>
      <p:pic>
        <p:nvPicPr>
          <p:cNvPr id="26626" name="Picture 2" descr="Caution Icon Vector Art, Icons, and Graphics for Free Download">
            <a:extLst>
              <a:ext uri="{FF2B5EF4-FFF2-40B4-BE49-F238E27FC236}">
                <a16:creationId xmlns:a16="http://schemas.microsoft.com/office/drawing/2014/main" id="{A2260EAE-98F6-468B-A489-B8E02B3FD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226" y="1702629"/>
            <a:ext cx="2734483" cy="273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9452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0AFFCE1-06E0-4180-A51E-3D5367DB1FA5}"/>
              </a:ext>
            </a:extLst>
          </p:cNvPr>
          <p:cNvSpPr txBox="1"/>
          <p:nvPr/>
        </p:nvSpPr>
        <p:spPr>
          <a:xfrm>
            <a:off x="2207568" y="97468"/>
            <a:ext cx="7816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sz="2800" b="1" dirty="0">
                <a:solidFill>
                  <a:schemeClr val="accent6">
                    <a:lumMod val="50000"/>
                  </a:schemeClr>
                </a:solidFill>
              </a:rPr>
              <a:t>MODÉLISATION : 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FICHIER EXCEL 20Mo AVEC 16 ONGLETS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3198D5A-D9D8-480C-9708-33F320E98567}"/>
              </a:ext>
            </a:extLst>
          </p:cNvPr>
          <p:cNvSpPr txBox="1"/>
          <p:nvPr/>
        </p:nvSpPr>
        <p:spPr>
          <a:xfrm>
            <a:off x="304565" y="1142410"/>
            <a:ext cx="1981633" cy="31624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sz="1050" b="1">
                <a:solidFill>
                  <a:schemeClr val="accent6">
                    <a:lumMod val="50000"/>
                  </a:schemeClr>
                </a:solidFill>
              </a:rPr>
              <a:t>UIT + BM</a:t>
            </a:r>
          </a:p>
          <a:p>
            <a:pPr algn="l" rtl="0"/>
            <a:endParaRPr lang="fr-FR" sz="1050" b="1">
              <a:solidFill>
                <a:schemeClr val="accent6">
                  <a:lumMod val="50000"/>
                </a:schemeClr>
              </a:solidFill>
            </a:endParaRPr>
          </a:p>
          <a:p>
            <a:pPr algn="l" rtl="0"/>
            <a:r>
              <a:rPr lang="fr-FR" sz="1050" b="1">
                <a:solidFill>
                  <a:schemeClr val="accent6">
                    <a:lumMod val="50000"/>
                  </a:schemeClr>
                </a:solidFill>
              </a:rPr>
              <a:t>ETHNOLOGUE</a:t>
            </a:r>
          </a:p>
          <a:p>
            <a:pPr algn="l" rtl="0"/>
            <a:endParaRPr lang="fr-FR" sz="1050" b="1">
              <a:solidFill>
                <a:schemeClr val="accent6">
                  <a:lumMod val="50000"/>
                </a:schemeClr>
              </a:solidFill>
            </a:endParaRPr>
          </a:p>
          <a:p>
            <a:pPr algn="l" rtl="0"/>
            <a:endParaRPr lang="fr-FR" sz="1050" b="1">
              <a:solidFill>
                <a:schemeClr val="accent6">
                  <a:lumMod val="50000"/>
                </a:schemeClr>
              </a:solidFill>
            </a:endParaRPr>
          </a:p>
          <a:p>
            <a:pPr algn="l" rtl="0"/>
            <a:endParaRPr lang="fr-FR" sz="1050" b="1">
              <a:solidFill>
                <a:schemeClr val="accent6">
                  <a:lumMod val="50000"/>
                </a:schemeClr>
              </a:solidFill>
            </a:endParaRPr>
          </a:p>
          <a:p>
            <a:pPr algn="l" rtl="0"/>
            <a:endParaRPr lang="fr-FR" sz="1050" b="1">
              <a:solidFill>
                <a:schemeClr val="accent6">
                  <a:lumMod val="50000"/>
                </a:schemeClr>
              </a:solidFill>
            </a:endParaRPr>
          </a:p>
          <a:p>
            <a:pPr algn="l" rtl="0"/>
            <a:endParaRPr lang="fr-FR" sz="1050" b="1">
              <a:solidFill>
                <a:schemeClr val="accent6">
                  <a:lumMod val="50000"/>
                </a:schemeClr>
              </a:solidFill>
            </a:endParaRPr>
          </a:p>
          <a:p>
            <a:pPr algn="l" rtl="0"/>
            <a:endParaRPr lang="fr-FR" sz="1050" b="1">
              <a:solidFill>
                <a:schemeClr val="accent6">
                  <a:lumMod val="50000"/>
                </a:schemeClr>
              </a:solidFill>
            </a:endParaRPr>
          </a:p>
          <a:p>
            <a:pPr algn="l" rtl="0"/>
            <a:r>
              <a:rPr lang="fr-FR" sz="1050" b="1">
                <a:solidFill>
                  <a:schemeClr val="accent6">
                    <a:lumMod val="50000"/>
                  </a:schemeClr>
                </a:solidFill>
              </a:rPr>
              <a:t>INTERFACES</a:t>
            </a:r>
          </a:p>
          <a:p>
            <a:pPr algn="l" rtl="0"/>
            <a:endParaRPr lang="fr-FR" sz="1050" b="1">
              <a:solidFill>
                <a:schemeClr val="accent6">
                  <a:lumMod val="50000"/>
                </a:schemeClr>
              </a:solidFill>
            </a:endParaRPr>
          </a:p>
          <a:p>
            <a:pPr algn="l" rtl="0"/>
            <a:r>
              <a:rPr lang="fr-FR" sz="1050" b="1">
                <a:solidFill>
                  <a:schemeClr val="accent6">
                    <a:lumMod val="50000"/>
                  </a:schemeClr>
                </a:solidFill>
              </a:rPr>
              <a:t>INDEXEs+USAGES+TRAFIC</a:t>
            </a:r>
          </a:p>
          <a:p>
            <a:pPr algn="l" rtl="0"/>
            <a:endParaRPr lang="fr-FR" sz="1050" b="1">
              <a:solidFill>
                <a:schemeClr val="accent6">
                  <a:lumMod val="50000"/>
                </a:schemeClr>
              </a:solidFill>
            </a:endParaRPr>
          </a:p>
          <a:p>
            <a:pPr algn="l" rtl="0"/>
            <a:r>
              <a:rPr lang="fr-FR" sz="1050" b="1">
                <a:solidFill>
                  <a:schemeClr val="accent6">
                    <a:lumMod val="50000"/>
                  </a:schemeClr>
                </a:solidFill>
              </a:rPr>
              <a:t>TRAFIC++ (V3)</a:t>
            </a:r>
          </a:p>
          <a:p>
            <a:pPr algn="l" rtl="0"/>
            <a:endParaRPr lang="fr-FR" sz="1050" b="1">
              <a:solidFill>
                <a:schemeClr val="accent6">
                  <a:lumMod val="50000"/>
                </a:schemeClr>
              </a:solidFill>
            </a:endParaRPr>
          </a:p>
          <a:p>
            <a:pPr algn="l" rtl="0"/>
            <a:endParaRPr lang="fr-FR" sz="1050" b="1">
              <a:solidFill>
                <a:schemeClr val="accent6">
                  <a:lumMod val="50000"/>
                </a:schemeClr>
              </a:solidFill>
            </a:endParaRPr>
          </a:p>
          <a:p>
            <a:pPr algn="l" rtl="0"/>
            <a:endParaRPr lang="fr-FR" sz="1050" b="1">
              <a:solidFill>
                <a:schemeClr val="accent6">
                  <a:lumMod val="50000"/>
                </a:schemeClr>
              </a:solidFill>
            </a:endParaRPr>
          </a:p>
          <a:p>
            <a:pPr algn="l" rtl="0"/>
            <a:endParaRPr lang="fr-FR" sz="1050" b="1">
              <a:solidFill>
                <a:schemeClr val="accent6">
                  <a:lumMod val="50000"/>
                </a:schemeClr>
              </a:solidFill>
            </a:endParaRPr>
          </a:p>
          <a:p>
            <a:pPr algn="l" rtl="0"/>
            <a:endParaRPr lang="fr-FR" sz="1050" b="1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851F5704-D4C2-4792-9BA2-8DBFF99A725B}"/>
              </a:ext>
            </a:extLst>
          </p:cNvPr>
          <p:cNvCxnSpPr/>
          <p:nvPr/>
        </p:nvCxnSpPr>
        <p:spPr>
          <a:xfrm>
            <a:off x="1415480" y="1259878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2513813-389D-437D-A00C-BCED32A5276B}"/>
              </a:ext>
            </a:extLst>
          </p:cNvPr>
          <p:cNvCxnSpPr/>
          <p:nvPr/>
        </p:nvCxnSpPr>
        <p:spPr>
          <a:xfrm>
            <a:off x="1415480" y="1616607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0B8DAC7-1A8C-4B82-9031-F323ECF2FA54}"/>
              </a:ext>
            </a:extLst>
          </p:cNvPr>
          <p:cNvCxnSpPr>
            <a:cxnSpLocks/>
          </p:cNvCxnSpPr>
          <p:nvPr/>
        </p:nvCxnSpPr>
        <p:spPr>
          <a:xfrm>
            <a:off x="4079776" y="1340768"/>
            <a:ext cx="0" cy="158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D8F8BFB0-13CE-47CE-AF59-DF9BB07DA957}"/>
              </a:ext>
            </a:extLst>
          </p:cNvPr>
          <p:cNvCxnSpPr>
            <a:cxnSpLocks/>
          </p:cNvCxnSpPr>
          <p:nvPr/>
        </p:nvCxnSpPr>
        <p:spPr>
          <a:xfrm>
            <a:off x="4079776" y="1666084"/>
            <a:ext cx="0" cy="158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074C30BA-1D64-445C-A46D-B718AD9D1956}"/>
              </a:ext>
            </a:extLst>
          </p:cNvPr>
          <p:cNvSpPr txBox="1"/>
          <p:nvPr/>
        </p:nvSpPr>
        <p:spPr>
          <a:xfrm>
            <a:off x="278373" y="724053"/>
            <a:ext cx="1090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</a:t>
            </a:r>
            <a:r>
              <a:rPr lang="fr-FR" dirty="0"/>
              <a:t> 			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MODÈLE 					</a:t>
            </a:r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CALCULS</a:t>
            </a:r>
            <a:endParaRPr lang="es-E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82AB2BF-1F33-4FC3-9E81-91B82E70D8E5}"/>
              </a:ext>
            </a:extLst>
          </p:cNvPr>
          <p:cNvSpPr txBox="1"/>
          <p:nvPr/>
        </p:nvSpPr>
        <p:spPr>
          <a:xfrm>
            <a:off x="9371985" y="1443955"/>
            <a:ext cx="2855269" cy="4932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sz="105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Locuteurs connectés par pays</a:t>
            </a:r>
          </a:p>
          <a:p>
            <a:pPr algn="l" rtl="0"/>
            <a:endParaRPr lang="fr-FR" sz="11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fr-FR" sz="105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Locuteurs connectés par langue</a:t>
            </a:r>
          </a:p>
          <a:p>
            <a:pPr algn="l" rtl="0"/>
            <a:endParaRPr lang="fr-FR" sz="105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fr-FR" sz="105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fr-FR" sz="105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fr-FR" sz="105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fr-FR" sz="105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Somme mondiale</a:t>
            </a:r>
          </a:p>
          <a:p>
            <a:pPr algn="l" rtl="0"/>
            <a:endParaRPr lang="fr-FR" sz="105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fr-FR" sz="105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Somme mondiale</a:t>
            </a:r>
          </a:p>
          <a:p>
            <a:pPr algn="l" rtl="0"/>
            <a:endParaRPr lang="fr-FR" sz="11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fr-FR" sz="1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mondial + extrapolation SN</a:t>
            </a:r>
          </a:p>
          <a:p>
            <a:pPr algn="l" rtl="0"/>
            <a:endParaRPr lang="fr-FR" sz="11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fr-FR" sz="11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fr-FR" sz="11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fr-FR" sz="1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Données extrapolées</a:t>
            </a:r>
          </a:p>
          <a:p>
            <a:pPr algn="l" rtl="0"/>
            <a:endParaRPr lang="fr-FR" sz="11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fr-FR" sz="1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100" baseline="30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fr-FR" sz="1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étape Extrapolation du trafic</a:t>
            </a:r>
          </a:p>
          <a:p>
            <a:pPr algn="l" rtl="0"/>
            <a:endParaRPr lang="fr-FR" sz="11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fr-FR" sz="1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Données de trafic final après extrapolation</a:t>
            </a:r>
          </a:p>
          <a:p>
            <a:pPr algn="l" rtl="0"/>
            <a:endParaRPr lang="fr-FR" sz="11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fr-FR" sz="11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fr-FR" sz="1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Pondération pour obtenir des chiffres de langue</a:t>
            </a:r>
          </a:p>
          <a:p>
            <a:pPr algn="l" rtl="0"/>
            <a:endParaRPr lang="fr-FR" sz="11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fr-FR" sz="1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d'interfaces</a:t>
            </a:r>
          </a:p>
          <a:p>
            <a:pPr algn="l" rtl="0"/>
            <a:endParaRPr lang="fr-FR" sz="11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fr-FR" sz="1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Pondérations finales</a:t>
            </a:r>
          </a:p>
          <a:p>
            <a:pPr algn="l" rtl="0"/>
            <a:endParaRPr lang="fr-FR" sz="11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fr-FR" sz="11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Tous les macro-indicateurs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680A371D-A842-4AC7-BA6E-DCCE80574DE7}"/>
              </a:ext>
            </a:extLst>
          </p:cNvPr>
          <p:cNvCxnSpPr/>
          <p:nvPr/>
        </p:nvCxnSpPr>
        <p:spPr>
          <a:xfrm>
            <a:off x="1312677" y="2722542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952679B-045A-4D01-A828-EA900C0D9FED}"/>
              </a:ext>
            </a:extLst>
          </p:cNvPr>
          <p:cNvCxnSpPr>
            <a:cxnSpLocks/>
          </p:cNvCxnSpPr>
          <p:nvPr/>
        </p:nvCxnSpPr>
        <p:spPr>
          <a:xfrm>
            <a:off x="2351584" y="3068960"/>
            <a:ext cx="14041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0F425AC0-8FF0-4211-9E22-413481636BF0}"/>
              </a:ext>
            </a:extLst>
          </p:cNvPr>
          <p:cNvCxnSpPr/>
          <p:nvPr/>
        </p:nvCxnSpPr>
        <p:spPr>
          <a:xfrm>
            <a:off x="1489453" y="3356992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7258521E-18AD-4A6C-9CC7-021D4C7B70D3}"/>
              </a:ext>
            </a:extLst>
          </p:cNvPr>
          <p:cNvSpPr/>
          <p:nvPr/>
        </p:nvSpPr>
        <p:spPr>
          <a:xfrm>
            <a:off x="7232692" y="1575035"/>
            <a:ext cx="1944000" cy="3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02447E92-6A45-4E32-8CD1-BD5BE1DBF13C}"/>
              </a:ext>
            </a:extLst>
          </p:cNvPr>
          <p:cNvSpPr/>
          <p:nvPr/>
        </p:nvSpPr>
        <p:spPr>
          <a:xfrm>
            <a:off x="7908512" y="1824274"/>
            <a:ext cx="1188000" cy="3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8944E016-3772-46D5-B806-3D3493A85C78}"/>
              </a:ext>
            </a:extLst>
          </p:cNvPr>
          <p:cNvSpPr/>
          <p:nvPr/>
        </p:nvSpPr>
        <p:spPr>
          <a:xfrm>
            <a:off x="5829715" y="2610328"/>
            <a:ext cx="3434633" cy="3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6" name="Flèche : droite 25">
            <a:extLst>
              <a:ext uri="{FF2B5EF4-FFF2-40B4-BE49-F238E27FC236}">
                <a16:creationId xmlns:a16="http://schemas.microsoft.com/office/drawing/2014/main" id="{BAA6CD6C-74F9-4846-9672-605C8846E08E}"/>
              </a:ext>
            </a:extLst>
          </p:cNvPr>
          <p:cNvSpPr/>
          <p:nvPr/>
        </p:nvSpPr>
        <p:spPr>
          <a:xfrm>
            <a:off x="5742059" y="3002285"/>
            <a:ext cx="3434633" cy="3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7" name="Flèche : droite 26">
            <a:extLst>
              <a:ext uri="{FF2B5EF4-FFF2-40B4-BE49-F238E27FC236}">
                <a16:creationId xmlns:a16="http://schemas.microsoft.com/office/drawing/2014/main" id="{25BAAC0F-8789-4A7D-B64A-35AE996D5CB7}"/>
              </a:ext>
            </a:extLst>
          </p:cNvPr>
          <p:cNvSpPr/>
          <p:nvPr/>
        </p:nvSpPr>
        <p:spPr>
          <a:xfrm>
            <a:off x="6300380" y="3360603"/>
            <a:ext cx="2917629" cy="3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8" name="Flèche : droite 27">
            <a:extLst>
              <a:ext uri="{FF2B5EF4-FFF2-40B4-BE49-F238E27FC236}">
                <a16:creationId xmlns:a16="http://schemas.microsoft.com/office/drawing/2014/main" id="{71CB9F96-BA9F-4365-8137-77DB361AA37A}"/>
              </a:ext>
            </a:extLst>
          </p:cNvPr>
          <p:cNvSpPr/>
          <p:nvPr/>
        </p:nvSpPr>
        <p:spPr>
          <a:xfrm>
            <a:off x="5300383" y="3948935"/>
            <a:ext cx="391762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9" name="Flèche : droite 28">
            <a:extLst>
              <a:ext uri="{FF2B5EF4-FFF2-40B4-BE49-F238E27FC236}">
                <a16:creationId xmlns:a16="http://schemas.microsoft.com/office/drawing/2014/main" id="{9891ECA4-4FC1-484D-9BB8-E7534F79F09F}"/>
              </a:ext>
            </a:extLst>
          </p:cNvPr>
          <p:cNvSpPr/>
          <p:nvPr/>
        </p:nvSpPr>
        <p:spPr>
          <a:xfrm>
            <a:off x="6023992" y="4358154"/>
            <a:ext cx="31527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30" name="Flèche : droite 29">
            <a:extLst>
              <a:ext uri="{FF2B5EF4-FFF2-40B4-BE49-F238E27FC236}">
                <a16:creationId xmlns:a16="http://schemas.microsoft.com/office/drawing/2014/main" id="{4BB8A924-263D-423A-90FA-44BFB889D770}"/>
              </a:ext>
            </a:extLst>
          </p:cNvPr>
          <p:cNvSpPr/>
          <p:nvPr/>
        </p:nvSpPr>
        <p:spPr>
          <a:xfrm>
            <a:off x="5871195" y="4642413"/>
            <a:ext cx="334681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31" name="Flèche : droite 30">
            <a:extLst>
              <a:ext uri="{FF2B5EF4-FFF2-40B4-BE49-F238E27FC236}">
                <a16:creationId xmlns:a16="http://schemas.microsoft.com/office/drawing/2014/main" id="{D9644F80-CC6C-4977-8723-1720E6E22174}"/>
              </a:ext>
            </a:extLst>
          </p:cNvPr>
          <p:cNvSpPr/>
          <p:nvPr/>
        </p:nvSpPr>
        <p:spPr>
          <a:xfrm>
            <a:off x="5871195" y="4936649"/>
            <a:ext cx="334681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33" name="Flèche : droite 32">
            <a:extLst>
              <a:ext uri="{FF2B5EF4-FFF2-40B4-BE49-F238E27FC236}">
                <a16:creationId xmlns:a16="http://schemas.microsoft.com/office/drawing/2014/main" id="{E8E0C8ED-7D55-4255-8EBA-9319E9FE2842}"/>
              </a:ext>
            </a:extLst>
          </p:cNvPr>
          <p:cNvSpPr/>
          <p:nvPr/>
        </p:nvSpPr>
        <p:spPr>
          <a:xfrm>
            <a:off x="5153382" y="5224171"/>
            <a:ext cx="4064627" cy="3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34" name="Flèche : droite 33">
            <a:extLst>
              <a:ext uri="{FF2B5EF4-FFF2-40B4-BE49-F238E27FC236}">
                <a16:creationId xmlns:a16="http://schemas.microsoft.com/office/drawing/2014/main" id="{206451A9-80BE-4B14-88B4-45FE4A16A7FC}"/>
              </a:ext>
            </a:extLst>
          </p:cNvPr>
          <p:cNvSpPr/>
          <p:nvPr/>
        </p:nvSpPr>
        <p:spPr>
          <a:xfrm>
            <a:off x="5949938" y="5490688"/>
            <a:ext cx="334681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35" name="Flèche : droite 34">
            <a:extLst>
              <a:ext uri="{FF2B5EF4-FFF2-40B4-BE49-F238E27FC236}">
                <a16:creationId xmlns:a16="http://schemas.microsoft.com/office/drawing/2014/main" id="{78C5A763-4571-4375-86F8-411723CA67B8}"/>
              </a:ext>
            </a:extLst>
          </p:cNvPr>
          <p:cNvSpPr/>
          <p:nvPr/>
        </p:nvSpPr>
        <p:spPr>
          <a:xfrm>
            <a:off x="5464254" y="5899225"/>
            <a:ext cx="391762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37" name="Flèche : droite 36">
            <a:extLst>
              <a:ext uri="{FF2B5EF4-FFF2-40B4-BE49-F238E27FC236}">
                <a16:creationId xmlns:a16="http://schemas.microsoft.com/office/drawing/2014/main" id="{84684459-8B3D-473F-8F6B-C138D98AD0F2}"/>
              </a:ext>
            </a:extLst>
          </p:cNvPr>
          <p:cNvSpPr/>
          <p:nvPr/>
        </p:nvSpPr>
        <p:spPr>
          <a:xfrm>
            <a:off x="6257365" y="6180464"/>
            <a:ext cx="312451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BBAE7334-5A01-408B-950E-C9FA469BD948}"/>
              </a:ext>
            </a:extLst>
          </p:cNvPr>
          <p:cNvSpPr/>
          <p:nvPr/>
        </p:nvSpPr>
        <p:spPr>
          <a:xfrm>
            <a:off x="2207568" y="1142410"/>
            <a:ext cx="216024" cy="19835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FEAFAB81-E12B-4FE8-BB65-107899DD5711}"/>
              </a:ext>
            </a:extLst>
          </p:cNvPr>
          <p:cNvSpPr/>
          <p:nvPr/>
        </p:nvSpPr>
        <p:spPr>
          <a:xfrm>
            <a:off x="2197849" y="1512856"/>
            <a:ext cx="216024" cy="19835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691D617E-06C3-48E4-8139-044B0DB4A40F}"/>
              </a:ext>
            </a:extLst>
          </p:cNvPr>
          <p:cNvSpPr/>
          <p:nvPr/>
        </p:nvSpPr>
        <p:spPr>
          <a:xfrm>
            <a:off x="2804238" y="2942949"/>
            <a:ext cx="216024" cy="19835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570DF6B0-5A91-49CC-A775-1F32FD1F0E9E}"/>
              </a:ext>
            </a:extLst>
          </p:cNvPr>
          <p:cNvSpPr/>
          <p:nvPr/>
        </p:nvSpPr>
        <p:spPr>
          <a:xfrm>
            <a:off x="2814777" y="3279425"/>
            <a:ext cx="216024" cy="19835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6F18C6DE-8CAC-4973-8AA8-0BF8E1D579A6}"/>
              </a:ext>
            </a:extLst>
          </p:cNvPr>
          <p:cNvSpPr/>
          <p:nvPr/>
        </p:nvSpPr>
        <p:spPr>
          <a:xfrm>
            <a:off x="263351" y="4207044"/>
            <a:ext cx="216024" cy="19835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9C44B8B-67E8-4E3A-B0E4-24400F359C15}"/>
              </a:ext>
            </a:extLst>
          </p:cNvPr>
          <p:cNvSpPr txBox="1"/>
          <p:nvPr/>
        </p:nvSpPr>
        <p:spPr>
          <a:xfrm>
            <a:off x="585108" y="4111013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Pré-traitement des sources</a:t>
            </a:r>
            <a:endParaRPr lang="es-E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Accolade fermante 44">
            <a:extLst>
              <a:ext uri="{FF2B5EF4-FFF2-40B4-BE49-F238E27FC236}">
                <a16:creationId xmlns:a16="http://schemas.microsoft.com/office/drawing/2014/main" id="{642306DA-758C-4FFF-8733-A83E4F64CBA6}"/>
              </a:ext>
            </a:extLst>
          </p:cNvPr>
          <p:cNvSpPr/>
          <p:nvPr/>
        </p:nvSpPr>
        <p:spPr>
          <a:xfrm>
            <a:off x="9220058" y="4838466"/>
            <a:ext cx="216000" cy="56267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794C95C-B132-47FA-B343-A26440A2A9AE}"/>
              </a:ext>
            </a:extLst>
          </p:cNvPr>
          <p:cNvSpPr/>
          <p:nvPr/>
        </p:nvSpPr>
        <p:spPr>
          <a:xfrm>
            <a:off x="3938423" y="1120789"/>
            <a:ext cx="4032448" cy="574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ITU</a:t>
            </a:r>
            <a:endParaRPr lang="es-E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SP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(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SPeakers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 the matrix of L1+L2 speakers per country. </a:t>
            </a:r>
            <a:endParaRPr lang="es-E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SP2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(SpPeakers2) demo-linguistic secondary data computed from </a:t>
            </a:r>
            <a:r>
              <a:rPr lang="en-US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SP</a:t>
            </a:r>
            <a:endParaRPr lang="es-E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PL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(Percentage Language) Matrix parallel to </a:t>
            </a:r>
            <a:r>
              <a:rPr lang="en-US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SP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where PL(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i,j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 = % of language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internauts from the country j connected speakers, </a:t>
            </a:r>
            <a:endParaRPr lang="es-E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5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MIl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(Micro-Indicator Language</a:t>
            </a:r>
            <a:endParaRPr lang="es-E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5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MIc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(Micro-Indicator Country) </a:t>
            </a:r>
            <a:endParaRPr lang="es-E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5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MIcU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(Micro-Indicator Country Usage)</a:t>
            </a:r>
            <a:endParaRPr lang="es-E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s-E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5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Mp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(Mask presence) </a:t>
            </a:r>
            <a:endParaRPr lang="es-E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(Extrapolation) </a:t>
            </a:r>
            <a:endParaRPr lang="es-E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MIcT1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(Micro-Indicator Traffic1) </a:t>
            </a:r>
            <a:endParaRPr lang="es-E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5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MIcT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(Micro-Indicator Traffic) </a:t>
            </a:r>
            <a:endParaRPr lang="es-E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5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Wut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(Weight usage and traffic) </a:t>
            </a:r>
            <a:endParaRPr lang="es-E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Wi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(Weight index) </a:t>
            </a:r>
            <a:endParaRPr lang="es-E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Pi1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(Process indicator language) </a:t>
            </a:r>
            <a:endParaRPr lang="es-E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RES: 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(Indicator Results)</a:t>
            </a:r>
            <a:r>
              <a:rPr lang="en-US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s-E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FINAL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(Macro Indicator Final results)</a:t>
            </a:r>
            <a:endParaRPr lang="es-E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s-E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MATRIX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The list of all the micro-indicators used in the model </a:t>
            </a:r>
            <a:endParaRPr lang="es-E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904875" algn="l"/>
              </a:tabLst>
            </a:pP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035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341FEB9-4673-44C6-8631-4A47851CD29F}"/>
              </a:ext>
            </a:extLst>
          </p:cNvPr>
          <p:cNvSpPr txBox="1"/>
          <p:nvPr/>
        </p:nvSpPr>
        <p:spPr>
          <a:xfrm>
            <a:off x="2567608" y="548680"/>
            <a:ext cx="7750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sz="3600" b="1" dirty="0"/>
              <a:t>PRÉ-TRAITEMENT DES SOURCES</a:t>
            </a:r>
            <a:endParaRPr lang="es-ES" sz="3600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5FD674F-4186-439E-93CB-FBDB73D27801}"/>
              </a:ext>
            </a:extLst>
          </p:cNvPr>
          <p:cNvSpPr txBox="1"/>
          <p:nvPr/>
        </p:nvSpPr>
        <p:spPr>
          <a:xfrm>
            <a:off x="191345" y="1700808"/>
            <a:ext cx="75608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 b="1" dirty="0"/>
              <a:t>Internautes</a:t>
            </a:r>
            <a:r>
              <a:rPr lang="fr-FR" dirty="0"/>
              <a:t>: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fr-FR" dirty="0"/>
              <a:t>Fusionner les données WB avec UIT, le cas échéant</a:t>
            </a:r>
          </a:p>
          <a:p>
            <a:pPr algn="l" rtl="0"/>
            <a:endParaRPr lang="fr-FR" dirty="0"/>
          </a:p>
          <a:p>
            <a:pPr algn="l" rtl="0"/>
            <a:r>
              <a:rPr lang="fr-FR" b="1" dirty="0"/>
              <a:t>Ethnologue</a:t>
            </a:r>
            <a:r>
              <a:rPr lang="fr-FR" dirty="0"/>
              <a:t>: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fr-FR" dirty="0"/>
              <a:t>Transformer matrice de 11500 lignes "ISO639</a:t>
            </a:r>
            <a:r>
              <a:rPr lang="fr-FR" i="1" dirty="0"/>
              <a:t>, Nom de la langue, nom du pays, locuteurs #L1, locuteurs #L2 »</a:t>
            </a:r>
          </a:p>
          <a:p>
            <a:pPr algn="l" rtl="0"/>
            <a:r>
              <a:rPr lang="fr-FR" dirty="0"/>
              <a:t>en une matrice 215 x 329 où M(</a:t>
            </a:r>
            <a:r>
              <a:rPr lang="fr-FR" dirty="0" err="1"/>
              <a:t>i,j</a:t>
            </a:r>
            <a:r>
              <a:rPr lang="fr-FR" dirty="0"/>
              <a:t> ) = nombre de locuteurs L1+L2(i) dans</a:t>
            </a:r>
          </a:p>
          <a:p>
            <a:pPr algn="l" rtl="0"/>
            <a:r>
              <a:rPr lang="fr-FR" dirty="0"/>
              <a:t>pays j, où la liste des pays correspond à celle de l’UIT, avec</a:t>
            </a:r>
          </a:p>
          <a:p>
            <a:pPr algn="l" rtl="0"/>
            <a:r>
              <a:rPr lang="fr-FR" dirty="0"/>
              <a:t>fusion correspondante, et liste des langues obtenue pour L1&lt;1M.</a:t>
            </a:r>
          </a:p>
          <a:p>
            <a:pPr algn="l" rtl="0"/>
            <a:endParaRPr lang="fr-FR" dirty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fr-FR" dirty="0"/>
              <a:t>Fusionner les 60 macro-langues.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fr-FR" dirty="0"/>
          </a:p>
          <a:p>
            <a:pPr algn="l" rtl="0"/>
            <a:r>
              <a:rPr lang="fr-FR" dirty="0"/>
              <a:t>Transformation Ethnologue faite par programme</a:t>
            </a:r>
          </a:p>
          <a:p>
            <a:pPr algn="l" rtl="0"/>
            <a:endParaRPr lang="fr-FR" dirty="0"/>
          </a:p>
          <a:p>
            <a:pPr algn="l" rtl="0"/>
            <a:r>
              <a:rPr lang="fr-FR" b="1" dirty="0"/>
              <a:t>Sources par langue</a:t>
            </a:r>
            <a:r>
              <a:rPr lang="fr-FR" dirty="0"/>
              <a:t>: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fr-FR" dirty="0"/>
              <a:t>Fusionner des données des macro-langues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586AB11-C5FB-4D8C-9DD2-44C2C64754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94397"/>
              </p:ext>
            </p:extLst>
          </p:nvPr>
        </p:nvGraphicFramePr>
        <p:xfrm>
          <a:off x="7752184" y="1700808"/>
          <a:ext cx="3960440" cy="4473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67330868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40183212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092876770"/>
                    </a:ext>
                  </a:extLst>
                </a:gridCol>
              </a:tblGrid>
              <a:tr h="32989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CODE ISO</a:t>
                      </a:r>
                      <a:endParaRPr lang="fr-FR" sz="11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MACRO-LANGUES</a:t>
                      </a:r>
                      <a:endParaRPr lang="fr-FR" sz="11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NOMBRE DE LANGUES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FUSIONNÉES</a:t>
                      </a:r>
                      <a:endParaRPr lang="fr-FR" sz="11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254573"/>
                  </a:ext>
                </a:extLst>
              </a:tr>
              <a:tr h="69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ara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Arabe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29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09123"/>
                  </a:ext>
                </a:extLst>
              </a:tr>
              <a:tr h="69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aym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Aymara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093388"/>
                  </a:ext>
                </a:extLst>
              </a:tr>
              <a:tr h="69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aze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Azerbaïdjanais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071672"/>
                  </a:ext>
                </a:extLst>
              </a:tr>
              <a:tr h="69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bal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Baloutche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603044"/>
                  </a:ext>
                </a:extLst>
              </a:tr>
              <a:tr h="69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est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Estonien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977901"/>
                  </a:ext>
                </a:extLst>
              </a:tr>
              <a:tr h="69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fas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Persan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56055"/>
                  </a:ext>
                </a:extLst>
              </a:tr>
              <a:tr h="69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ful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Fulfulde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709870"/>
                  </a:ext>
                </a:extLst>
              </a:tr>
              <a:tr h="69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grn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Guarani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902104"/>
                  </a:ext>
                </a:extLst>
              </a:tr>
              <a:tr h="69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hbs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Serbo-croate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749147"/>
                  </a:ext>
                </a:extLst>
              </a:tr>
              <a:tr h="69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hmn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Hmong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25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148203"/>
                  </a:ext>
                </a:extLst>
              </a:tr>
              <a:tr h="69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kur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Kurde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761302"/>
                  </a:ext>
                </a:extLst>
              </a:tr>
              <a:tr h="69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lah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Lahnda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906361"/>
                  </a:ext>
                </a:extLst>
              </a:tr>
              <a:tr h="69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lav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Letton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196155"/>
                  </a:ext>
                </a:extLst>
              </a:tr>
              <a:tr h="69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luy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Luiya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14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651626"/>
                  </a:ext>
                </a:extLst>
              </a:tr>
              <a:tr h="69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man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Mandingue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950699"/>
                  </a:ext>
                </a:extLst>
              </a:tr>
              <a:tr h="69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mlg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Malgache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448296"/>
                  </a:ext>
                </a:extLst>
              </a:tr>
              <a:tr h="69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mon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Mongol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96128"/>
                  </a:ext>
                </a:extLst>
              </a:tr>
              <a:tr h="69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msa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Malais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36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288344"/>
                  </a:ext>
                </a:extLst>
              </a:tr>
              <a:tr h="69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srd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Sarde</a:t>
                      </a:r>
                      <a:endParaRPr lang="fr-FR" sz="1800" b="1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noProof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fr-FR" sz="1800" b="1" noProof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50" marR="255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963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8077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341FEB9-4673-44C6-8631-4A47851CD29F}"/>
              </a:ext>
            </a:extLst>
          </p:cNvPr>
          <p:cNvSpPr txBox="1"/>
          <p:nvPr/>
        </p:nvSpPr>
        <p:spPr>
          <a:xfrm>
            <a:off x="2567608" y="548680"/>
            <a:ext cx="6365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sz="3600" b="1" dirty="0"/>
              <a:t>PRÉ-TRAITEMENT SOURCE</a:t>
            </a:r>
            <a:endParaRPr lang="es-ES" sz="3600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5FD674F-4186-439E-93CB-FBDB73D27801}"/>
              </a:ext>
            </a:extLst>
          </p:cNvPr>
          <p:cNvSpPr txBox="1"/>
          <p:nvPr/>
        </p:nvSpPr>
        <p:spPr>
          <a:xfrm>
            <a:off x="659397" y="1772816"/>
            <a:ext cx="7560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 b="1"/>
              <a:t>Langues x Pays</a:t>
            </a:r>
            <a:r>
              <a:rPr lang="fr-FR"/>
              <a:t>: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fr-FR"/>
              <a:t>Conserver les données fusionnées par pays pour les langues non incluses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fr-FR"/>
              <a:t>Conserver les données fusionnés par langue pour les pays non inclus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E1DF46C1-CAF6-4344-8A7D-55B6983DF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539965"/>
              </p:ext>
            </p:extLst>
          </p:nvPr>
        </p:nvGraphicFramePr>
        <p:xfrm>
          <a:off x="8112224" y="1484784"/>
          <a:ext cx="3518392" cy="5135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0895">
                  <a:extLst>
                    <a:ext uri="{9D8B030D-6E8A-4147-A177-3AD203B41FA5}">
                      <a16:colId xmlns:a16="http://schemas.microsoft.com/office/drawing/2014/main" val="1757619201"/>
                    </a:ext>
                  </a:extLst>
                </a:gridCol>
                <a:gridCol w="2035890">
                  <a:extLst>
                    <a:ext uri="{9D8B030D-6E8A-4147-A177-3AD203B41FA5}">
                      <a16:colId xmlns:a16="http://schemas.microsoft.com/office/drawing/2014/main" val="3666677450"/>
                    </a:ext>
                  </a:extLst>
                </a:gridCol>
                <a:gridCol w="891607">
                  <a:extLst>
                    <a:ext uri="{9D8B030D-6E8A-4147-A177-3AD203B41FA5}">
                      <a16:colId xmlns:a16="http://schemas.microsoft.com/office/drawing/2014/main" val="1354292241"/>
                    </a:ext>
                  </a:extLst>
                </a:gridCol>
              </a:tblGrid>
              <a:tr h="310589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Code ISO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NOM DU PAYS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POPULATION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907060"/>
                  </a:ext>
                </a:extLst>
              </a:tr>
              <a:tr h="150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AX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Île d'Åland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27 652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464512"/>
                  </a:ext>
                </a:extLst>
              </a:tr>
              <a:tr h="150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AS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Samoa américaines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55 990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965073"/>
                  </a:ext>
                </a:extLst>
              </a:tr>
              <a:tr h="212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IO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Territoire britannique de l'océan Indien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4 000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088834"/>
                  </a:ext>
                </a:extLst>
              </a:tr>
              <a:tr h="150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QB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Pays-Bas caribéens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18 740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456550"/>
                  </a:ext>
                </a:extLst>
              </a:tr>
              <a:tr h="150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CX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L'île de Christmas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1 170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763745"/>
                  </a:ext>
                </a:extLst>
              </a:tr>
              <a:tr h="150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CC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Îles Cocos (Keeling)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630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275922"/>
                  </a:ext>
                </a:extLst>
              </a:tr>
              <a:tr h="150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CK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Les Îles Cook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15 000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980185"/>
                  </a:ext>
                </a:extLst>
              </a:tr>
              <a:tr h="150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CW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Curacao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140 000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011609"/>
                  </a:ext>
                </a:extLst>
              </a:tr>
              <a:tr h="150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GF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Guyane Française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366 590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94479"/>
                  </a:ext>
                </a:extLst>
              </a:tr>
              <a:tr h="150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GP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Guadeloupe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454 800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108065"/>
                  </a:ext>
                </a:extLst>
              </a:tr>
              <a:tr h="150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GU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Guam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139 550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358158"/>
                  </a:ext>
                </a:extLst>
              </a:tr>
              <a:tr h="150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IM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Île de Man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88 085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338644"/>
                  </a:ext>
                </a:extLst>
              </a:tr>
              <a:tr h="150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QM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Martinique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377 100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127420"/>
                  </a:ext>
                </a:extLst>
              </a:tr>
              <a:tr h="150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NC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L'ile de Norfolk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1 500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015843"/>
                  </a:ext>
                </a:extLst>
              </a:tr>
              <a:tr h="150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KP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Corée du Nord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25 579 000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661698"/>
                  </a:ext>
                </a:extLst>
              </a:tr>
              <a:tr h="150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PM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Îles Mariannes du Nord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53 280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828532"/>
                  </a:ext>
                </a:extLst>
              </a:tr>
              <a:tr h="6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PW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Palaos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17 550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525462"/>
                  </a:ext>
                </a:extLst>
              </a:tr>
              <a:tr h="150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PN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Pitcairn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36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734858"/>
                  </a:ext>
                </a:extLst>
              </a:tr>
              <a:tr h="150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RE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Réunion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751 580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679988"/>
                  </a:ext>
                </a:extLst>
              </a:tr>
              <a:tr h="150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BL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Saint Barthélemy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7 850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987045"/>
                  </a:ext>
                </a:extLst>
              </a:tr>
              <a:tr h="150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FM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Saint Martin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28 500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725155"/>
                  </a:ext>
                </a:extLst>
              </a:tr>
              <a:tr h="150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PM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Saint-Pierre-et-Miquelon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6 340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485109"/>
                  </a:ext>
                </a:extLst>
              </a:tr>
              <a:tr h="150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SX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Saint Martin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33 470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592850"/>
                  </a:ext>
                </a:extLst>
              </a:tr>
              <a:tr h="150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CT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îles Turques-et-Caïques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30 170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543851"/>
                  </a:ext>
                </a:extLst>
              </a:tr>
              <a:tr h="150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GO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État du Vatican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330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750504"/>
                  </a:ext>
                </a:extLst>
              </a:tr>
              <a:tr h="150184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Sahara occidental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544 150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643766"/>
                  </a:ext>
                </a:extLst>
              </a:tr>
              <a:tr h="150184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</a:pPr>
                      <a:endParaRPr lang="fr-FR" sz="105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TOTAL</a:t>
                      </a:r>
                      <a:endParaRPr lang="fr-FR" sz="1100" noProof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28 689 463</a:t>
                      </a:r>
                      <a:endParaRPr lang="fr-FR" sz="1100" noProof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3" marR="36503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395046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2939174E-92B8-4C06-B9D3-C906319B6C52}"/>
              </a:ext>
            </a:extLst>
          </p:cNvPr>
          <p:cNvSpPr txBox="1"/>
          <p:nvPr/>
        </p:nvSpPr>
        <p:spPr>
          <a:xfrm>
            <a:off x="0" y="3645024"/>
            <a:ext cx="6327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/>
              <a:t>Le Kosovo dispose de données de l'UIT mais n'est pas inclus dans Ethnologue</a:t>
            </a:r>
          </a:p>
        </p:txBody>
      </p:sp>
    </p:spTree>
    <p:extLst>
      <p:ext uri="{BB962C8B-B14F-4D97-AF65-F5344CB8AC3E}">
        <p14:creationId xmlns:p14="http://schemas.microsoft.com/office/powerpoint/2010/main" val="12299011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806B907-333D-420A-B858-DA21E59E3C29}"/>
              </a:ext>
            </a:extLst>
          </p:cNvPr>
          <p:cNvSpPr txBox="1"/>
          <p:nvPr/>
        </p:nvSpPr>
        <p:spPr>
          <a:xfrm>
            <a:off x="3243969" y="322378"/>
            <a:ext cx="7739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6">
                    <a:lumMod val="50000"/>
                  </a:schemeClr>
                </a:solidFill>
              </a:rPr>
              <a:t>BIAIS DES AUTRES SOURCES EXISTANTES</a:t>
            </a:r>
            <a:endParaRPr lang="es-E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3093EE8-0572-4486-8755-65A01A015EEE}"/>
              </a:ext>
            </a:extLst>
          </p:cNvPr>
          <p:cNvSpPr txBox="1"/>
          <p:nvPr/>
        </p:nvSpPr>
        <p:spPr>
          <a:xfrm>
            <a:off x="263352" y="1916873"/>
            <a:ext cx="4762842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l" rtl="0"/>
            <a:r>
              <a:rPr lang="fr-FR" b="1" dirty="0"/>
              <a:t>INTERNETWORLDSTATS</a:t>
            </a:r>
          </a:p>
          <a:p>
            <a:pPr algn="l" rtl="0"/>
            <a:endParaRPr lang="fr-FR" b="1" dirty="0"/>
          </a:p>
          <a:p>
            <a:pPr algn="l" rtl="0"/>
            <a:r>
              <a:rPr lang="fr-FR" b="1" dirty="0"/>
              <a:t>10 PREMIERES LANGUES INTERNAUTES</a:t>
            </a:r>
            <a:endParaRPr lang="es-ES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0F18878-F369-4772-8EFA-A74E8CFA1B47}"/>
              </a:ext>
            </a:extLst>
          </p:cNvPr>
          <p:cNvSpPr txBox="1"/>
          <p:nvPr/>
        </p:nvSpPr>
        <p:spPr>
          <a:xfrm>
            <a:off x="6228340" y="1854861"/>
            <a:ext cx="5336717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 rtl="0"/>
            <a:r>
              <a:rPr lang="fr-FR" sz="2000" b="1" dirty="0"/>
              <a:t>W3TECHS</a:t>
            </a:r>
          </a:p>
          <a:p>
            <a:pPr algn="l" rtl="0"/>
            <a:endParaRPr lang="fr-FR" sz="2000" b="1" dirty="0"/>
          </a:p>
          <a:p>
            <a:pPr algn="l" rtl="0"/>
            <a:r>
              <a:rPr lang="fr-FR" sz="2000" b="1" dirty="0"/>
              <a:t>35 PREMIERES LANGUES DE CONTENUS</a:t>
            </a:r>
            <a:endParaRPr lang="es-ES" sz="2400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0BA1A73-0B14-44E7-96B9-3E7721E4D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90" y="3655267"/>
            <a:ext cx="4236098" cy="238280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D69D2FF-1E9C-4DEA-B984-4DC21E1E6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945" y="3951042"/>
            <a:ext cx="5849552" cy="258458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61DACA7-525C-401D-8775-FD76F24D6CC1}"/>
              </a:ext>
            </a:extLst>
          </p:cNvPr>
          <p:cNvSpPr txBox="1"/>
          <p:nvPr/>
        </p:nvSpPr>
        <p:spPr>
          <a:xfrm>
            <a:off x="1433800" y="1341751"/>
            <a:ext cx="1810169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fr-FR" b="1" dirty="0"/>
              <a:t>DEPUIS 2004</a:t>
            </a:r>
            <a:endParaRPr lang="es-ES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C28C5C3-B0BF-49D7-938C-7EA6C23A3A0F}"/>
              </a:ext>
            </a:extLst>
          </p:cNvPr>
          <p:cNvSpPr txBox="1"/>
          <p:nvPr/>
        </p:nvSpPr>
        <p:spPr>
          <a:xfrm>
            <a:off x="7824192" y="1341751"/>
            <a:ext cx="165618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fr-FR" b="1" dirty="0"/>
              <a:t>DEPUIS 2011</a:t>
            </a:r>
            <a:endParaRPr lang="es-ES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4FDEC5-3D53-4216-A5C7-A4C9E277F611}"/>
              </a:ext>
            </a:extLst>
          </p:cNvPr>
          <p:cNvSpPr/>
          <p:nvPr/>
        </p:nvSpPr>
        <p:spPr>
          <a:xfrm>
            <a:off x="149290" y="6200808"/>
            <a:ext cx="4855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s-ES" b="1" dirty="0"/>
              <a:t>https://www.internetworldstats.com/stats7.htm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739A6F-1A8C-4FF9-9588-841F6643FEED}"/>
              </a:ext>
            </a:extLst>
          </p:cNvPr>
          <p:cNvSpPr/>
          <p:nvPr/>
        </p:nvSpPr>
        <p:spPr>
          <a:xfrm>
            <a:off x="5241957" y="5986698"/>
            <a:ext cx="6326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s-ES" b="1" dirty="0"/>
              <a:t>https://W3techs.com/technologies/overview/content_language</a:t>
            </a:r>
          </a:p>
        </p:txBody>
      </p:sp>
    </p:spTree>
    <p:extLst>
      <p:ext uri="{BB962C8B-B14F-4D97-AF65-F5344CB8AC3E}">
        <p14:creationId xmlns:p14="http://schemas.microsoft.com/office/powerpoint/2010/main" val="296917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02"/>
    </mc:Choice>
    <mc:Fallback xmlns="">
      <p:transition spd="slow" advTm="36502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funredes.org/lc2022/Compare.jpg">
            <a:extLst>
              <a:ext uri="{FF2B5EF4-FFF2-40B4-BE49-F238E27FC236}">
                <a16:creationId xmlns:a16="http://schemas.microsoft.com/office/drawing/2014/main" id="{05417705-8341-434F-A23A-F49B9B92F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7476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DA9C5AC-0CA2-4A68-8E92-F54A747B04B8}"/>
              </a:ext>
            </a:extLst>
          </p:cNvPr>
          <p:cNvSpPr txBox="1"/>
          <p:nvPr/>
        </p:nvSpPr>
        <p:spPr>
          <a:xfrm>
            <a:off x="216300" y="620688"/>
            <a:ext cx="119680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b="1"/>
              <a:t>AVEC IWS : DIFFÉRENCES FAIBLES À MODÉRÉES</a:t>
            </a:r>
          </a:p>
          <a:p>
            <a:pPr marL="285750" indent="-285750" algn="l" rtl="0">
              <a:buFont typeface="Wingdings" panose="05000000000000000000" pitchFamily="2" charset="2"/>
              <a:buChar char="à"/>
            </a:pPr>
            <a:r>
              <a:rPr lang="fr-FR">
                <a:sym typeface="Wingdings" panose="05000000000000000000" pitchFamily="2" charset="2"/>
              </a:rPr>
              <a:t>Source différente pour les figures démo-linguistiques</a:t>
            </a:r>
          </a:p>
          <a:p>
            <a:pPr marL="285750" indent="-285750" algn="l" rtl="0">
              <a:buFont typeface="Wingdings" panose="05000000000000000000" pitchFamily="2" charset="2"/>
              <a:buChar char="à"/>
            </a:pPr>
            <a:r>
              <a:rPr lang="fr-FR">
                <a:sym typeface="Wingdings" panose="05000000000000000000" pitchFamily="2" charset="2"/>
              </a:rPr>
              <a:t>IWS calcule les chiffres L1+L2 sur la population mondiale  chiffres plus élevés  erreur cachée dans reste</a:t>
            </a:r>
          </a:p>
          <a:p>
            <a:pPr marL="285750" indent="-285750" algn="l" rtl="0">
              <a:buFont typeface="Wingdings" panose="05000000000000000000" pitchFamily="2" charset="2"/>
              <a:buChar char="à"/>
            </a:pPr>
            <a:r>
              <a:rPr lang="fr-FR">
                <a:sym typeface="Wingdings" panose="05000000000000000000" pitchFamily="2" charset="2"/>
              </a:rPr>
              <a:t>Une erreur de calcul avec le français (65% de locuteurs connectés contre 35%) ?</a:t>
            </a:r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B245D10-F682-4FED-AF82-062180D9ECD3}"/>
              </a:ext>
            </a:extLst>
          </p:cNvPr>
          <p:cNvSpPr txBox="1"/>
          <p:nvPr/>
        </p:nvSpPr>
        <p:spPr>
          <a:xfrm>
            <a:off x="221773" y="2269775"/>
            <a:ext cx="5536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b="1" dirty="0"/>
              <a:t>AVEC W3TECHS : DES DIFFÉRENCES ÉLEVÉES À ÉNORMES</a:t>
            </a:r>
          </a:p>
          <a:p>
            <a:pPr algn="l" rtl="0"/>
            <a:endParaRPr lang="es-ES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ED8BD968-0D29-4C4C-B8EE-0CA799631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153911"/>
              </p:ext>
            </p:extLst>
          </p:nvPr>
        </p:nvGraphicFramePr>
        <p:xfrm>
          <a:off x="730314" y="2674026"/>
          <a:ext cx="5538298" cy="3365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7214">
                  <a:extLst>
                    <a:ext uri="{9D8B030D-6E8A-4147-A177-3AD203B41FA5}">
                      <a16:colId xmlns:a16="http://schemas.microsoft.com/office/drawing/2014/main" val="1788678849"/>
                    </a:ext>
                  </a:extLst>
                </a:gridCol>
                <a:gridCol w="792039">
                  <a:extLst>
                    <a:ext uri="{9D8B030D-6E8A-4147-A177-3AD203B41FA5}">
                      <a16:colId xmlns:a16="http://schemas.microsoft.com/office/drawing/2014/main" val="1280738363"/>
                    </a:ext>
                  </a:extLst>
                </a:gridCol>
                <a:gridCol w="954627">
                  <a:extLst>
                    <a:ext uri="{9D8B030D-6E8A-4147-A177-3AD203B41FA5}">
                      <a16:colId xmlns:a16="http://schemas.microsoft.com/office/drawing/2014/main" val="2072430837"/>
                    </a:ext>
                  </a:extLst>
                </a:gridCol>
                <a:gridCol w="775634">
                  <a:extLst>
                    <a:ext uri="{9D8B030D-6E8A-4147-A177-3AD203B41FA5}">
                      <a16:colId xmlns:a16="http://schemas.microsoft.com/office/drawing/2014/main" val="2214445168"/>
                    </a:ext>
                  </a:extLst>
                </a:gridCol>
                <a:gridCol w="949392">
                  <a:extLst>
                    <a:ext uri="{9D8B030D-6E8A-4147-A177-3AD203B41FA5}">
                      <a16:colId xmlns:a16="http://schemas.microsoft.com/office/drawing/2014/main" val="3631157471"/>
                    </a:ext>
                  </a:extLst>
                </a:gridCol>
                <a:gridCol w="949392">
                  <a:extLst>
                    <a:ext uri="{9D8B030D-6E8A-4147-A177-3AD203B41FA5}">
                      <a16:colId xmlns:a16="http://schemas.microsoft.com/office/drawing/2014/main" val="20301915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solidFill>
                            <a:schemeClr val="tx1"/>
                          </a:solidFill>
                          <a:effectLst/>
                        </a:rPr>
                        <a:t>RANG</a:t>
                      </a:r>
                      <a:endParaRPr lang="fr-FR" sz="16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 dirty="0">
                          <a:solidFill>
                            <a:schemeClr val="tx1"/>
                          </a:solidFill>
                          <a:effectLst/>
                        </a:rPr>
                        <a:t>% WEB</a:t>
                      </a:r>
                      <a:endParaRPr lang="fr-FR" sz="16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solidFill>
                            <a:schemeClr val="tx1"/>
                          </a:solidFill>
                          <a:effectLst/>
                        </a:rPr>
                        <a:t>RANG</a:t>
                      </a:r>
                      <a:endParaRPr lang="fr-FR" sz="16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 dirty="0">
                          <a:solidFill>
                            <a:schemeClr val="tx1"/>
                          </a:solidFill>
                          <a:effectLst/>
                        </a:rPr>
                        <a:t>% WEB</a:t>
                      </a:r>
                      <a:endParaRPr lang="fr-FR" sz="16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RAPPORT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0724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 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W3T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W3T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OBS.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OBS.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W/O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83718"/>
                  </a:ext>
                </a:extLst>
              </a:tr>
              <a:tr h="95475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Anglais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1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62,8%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1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26,5%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solidFill>
                            <a:srgbClr val="C00000"/>
                          </a:solidFill>
                          <a:effectLst/>
                        </a:rPr>
                        <a:t>2,4</a:t>
                      </a:r>
                      <a:endParaRPr lang="fr-FR" sz="1600" b="1" noProof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1372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Russe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2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7,3%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sept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3,1%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solidFill>
                            <a:srgbClr val="C00000"/>
                          </a:solidFill>
                          <a:effectLst/>
                        </a:rPr>
                        <a:t>2,4</a:t>
                      </a:r>
                      <a:endParaRPr lang="fr-FR" sz="1600" b="1" noProof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753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Turc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3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3,8%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13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1,2%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solidFill>
                            <a:srgbClr val="C00000"/>
                          </a:solidFill>
                          <a:effectLst/>
                        </a:rPr>
                        <a:t>3,2</a:t>
                      </a:r>
                      <a:endParaRPr lang="fr-FR" sz="1600" b="1" noProof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0020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Espagnol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4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3,7%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3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8,7%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solidFill>
                            <a:srgbClr val="C00000"/>
                          </a:solidFill>
                          <a:effectLst/>
                        </a:rPr>
                        <a:t>0,4</a:t>
                      </a:r>
                      <a:endParaRPr lang="fr-FR" sz="1600" b="1" noProof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789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solidFill>
                            <a:srgbClr val="FFFF00"/>
                          </a:solidFill>
                          <a:effectLst/>
                        </a:rPr>
                        <a:t>Persan</a:t>
                      </a:r>
                      <a:endParaRPr lang="fr-FR" sz="1600" b="1" noProof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5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3,5%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19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0,7%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5</a:t>
                      </a:r>
                      <a:endParaRPr lang="fr-FR" sz="1600" b="1" noProof="0">
                        <a:solidFill>
                          <a:srgbClr val="C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7558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Français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6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2,5%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4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3,7%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solidFill>
                            <a:srgbClr val="C00000"/>
                          </a:solidFill>
                          <a:effectLst/>
                        </a:rPr>
                        <a:t>0,7</a:t>
                      </a:r>
                      <a:endParaRPr lang="fr-FR" sz="1600" b="1" noProof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558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Allemand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7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2,1%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9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2,8%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solidFill>
                            <a:srgbClr val="C00000"/>
                          </a:solidFill>
                          <a:effectLst/>
                        </a:rPr>
                        <a:t>0,8</a:t>
                      </a:r>
                      <a:endParaRPr lang="fr-FR" sz="1600" b="1" noProof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849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solidFill>
                            <a:srgbClr val="FFFF00"/>
                          </a:solidFill>
                          <a:effectLst/>
                        </a:rPr>
                        <a:t>Chinois</a:t>
                      </a:r>
                      <a:endParaRPr lang="fr-FR" sz="1600" b="1" noProof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10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1,3%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2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13,9%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0,1</a:t>
                      </a:r>
                      <a:endParaRPr lang="fr-FR" sz="1600" b="1" noProof="0">
                        <a:solidFill>
                          <a:srgbClr val="C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727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Arabe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11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1,2%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8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3,0%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solidFill>
                            <a:srgbClr val="C00000"/>
                          </a:solidFill>
                          <a:effectLst/>
                        </a:rPr>
                        <a:t>0,4</a:t>
                      </a:r>
                      <a:endParaRPr lang="fr-FR" sz="1600" b="1" noProof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267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solidFill>
                            <a:srgbClr val="FFFF00"/>
                          </a:solidFill>
                          <a:effectLst/>
                        </a:rPr>
                        <a:t>Hindi</a:t>
                      </a:r>
                      <a:endParaRPr lang="fr-FR" sz="1600" b="1" noProof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32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0,1%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5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>
                          <a:effectLst/>
                        </a:rPr>
                        <a:t>3,4%</a:t>
                      </a:r>
                      <a:endParaRPr lang="fr-FR" sz="16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noProof="0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0,03</a:t>
                      </a:r>
                      <a:endParaRPr lang="fr-FR" sz="1600" b="1" noProof="0" dirty="0">
                        <a:solidFill>
                          <a:srgbClr val="C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54271"/>
                  </a:ext>
                </a:extLst>
              </a:tr>
            </a:tbl>
          </a:graphicData>
        </a:graphic>
      </p:graphicFrame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D1E72ADE-7C18-4FF2-A7FC-DDC593E8D9C0}"/>
              </a:ext>
            </a:extLst>
          </p:cNvPr>
          <p:cNvSpPr/>
          <p:nvPr/>
        </p:nvSpPr>
        <p:spPr>
          <a:xfrm>
            <a:off x="6456040" y="4509120"/>
            <a:ext cx="115212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9AD75BA-C940-479A-BB93-248E12AAB592}"/>
              </a:ext>
            </a:extLst>
          </p:cNvPr>
          <p:cNvSpPr txBox="1"/>
          <p:nvPr/>
        </p:nvSpPr>
        <p:spPr>
          <a:xfrm>
            <a:off x="7993557" y="4392197"/>
            <a:ext cx="3099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UN, AU MOINS, DES DEUX</a:t>
            </a:r>
          </a:p>
          <a:p>
            <a:pPr algn="l" rtl="0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 TOTALEMENT FAUX !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77854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FB27DA1-6286-4B08-B2AF-AD1CDF4B7FAC}"/>
              </a:ext>
            </a:extLst>
          </p:cNvPr>
          <p:cNvSpPr txBox="1"/>
          <p:nvPr/>
        </p:nvSpPr>
        <p:spPr>
          <a:xfrm>
            <a:off x="2789292" y="429208"/>
            <a:ext cx="680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QU'EST-CE QUI NE TOURNE PAS ROND AVEC W3TECHS ?</a:t>
            </a:r>
            <a:endParaRPr lang="fr-FR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E01AB75-3056-4C42-B934-EE44148A5117}"/>
              </a:ext>
            </a:extLst>
          </p:cNvPr>
          <p:cNvSpPr txBox="1"/>
          <p:nvPr/>
        </p:nvSpPr>
        <p:spPr>
          <a:xfrm>
            <a:off x="983432" y="1313592"/>
            <a:ext cx="91166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W3TECHS fait du bon boulot avec les enquêtes WEB Technologies… mais, les langages sont une technologie WEB difficilement comparable à JavaScript ou aux langages de programmation !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W3Techs applique un algorithme de reconnaissance de la langue aux 10 millions de sites Web les plus visités selon Alexa.com.</a:t>
            </a:r>
          </a:p>
          <a:p>
            <a:pPr algn="l" rtl="0"/>
            <a:endParaRPr lang="en-US" dirty="0"/>
          </a:p>
        </p:txBody>
      </p:sp>
      <p:pic>
        <p:nvPicPr>
          <p:cNvPr id="6146" name="Picture 2" descr="LE MULTILINGUISME ( plurilinguisme): 5 AVANTAGES DU MULTILINGUISME.">
            <a:extLst>
              <a:ext uri="{FF2B5EF4-FFF2-40B4-BE49-F238E27FC236}">
                <a16:creationId xmlns:a16="http://schemas.microsoft.com/office/drawing/2014/main" id="{9C9262C7-79AD-449C-9B5C-ED8CC6EB2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471310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hy is Web Technology Important? - Eternal Organizer">
            <a:extLst>
              <a:ext uri="{FF2B5EF4-FFF2-40B4-BE49-F238E27FC236}">
                <a16:creationId xmlns:a16="http://schemas.microsoft.com/office/drawing/2014/main" id="{BD18F948-5927-4A30-A9FE-87DD45275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0" y="5008380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BEE572-CDA7-4BB6-A48B-AC0BF6CC4FB6}"/>
              </a:ext>
            </a:extLst>
          </p:cNvPr>
          <p:cNvSpPr/>
          <p:nvPr/>
        </p:nvSpPr>
        <p:spPr>
          <a:xfrm>
            <a:off x="2959395" y="3582970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fr-FR" dirty="0"/>
              <a:t>COMPTE </a:t>
            </a:r>
            <a:r>
              <a:rPr lang="fr-FR" b="1" dirty="0"/>
              <a:t>PAGE D'ACCUEIL</a:t>
            </a:r>
            <a:endParaRPr lang="fr-FR" dirty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fr-FR" dirty="0"/>
              <a:t>COMPTE SITES </a:t>
            </a:r>
            <a:r>
              <a:rPr lang="fr-FR" b="1" dirty="0"/>
              <a:t>MULTILINGUES UNE SEULE FOIS, EN ANGLAIS SI PRESENT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fr-FR" dirty="0"/>
              <a:t>COMPTE SOUVENT  </a:t>
            </a:r>
            <a:r>
              <a:rPr lang="fr-FR" b="1" dirty="0"/>
              <a:t>PAGE D'ACCUEIL NON ANGLAIS </a:t>
            </a:r>
            <a:r>
              <a:rPr lang="fr-FR" dirty="0"/>
              <a:t>COMME </a:t>
            </a:r>
            <a:r>
              <a:rPr lang="fr-FR" b="1" dirty="0"/>
              <a:t>ANGLAIS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fr-FR" b="1" dirty="0"/>
          </a:p>
          <a:p>
            <a:pPr algn="l" rtl="0"/>
            <a:r>
              <a:rPr lang="en-US" dirty="0"/>
              <a:t>Ne pas prêter attention au </a:t>
            </a:r>
            <a:r>
              <a:rPr lang="en-US" b="1" dirty="0" err="1"/>
              <a:t>multilinguisme</a:t>
            </a:r>
            <a:r>
              <a:rPr lang="en-US" b="1" dirty="0"/>
              <a:t> PEUT</a:t>
            </a:r>
            <a:endParaRPr lang="en-US" dirty="0"/>
          </a:p>
          <a:p>
            <a:pPr algn="l" rtl="0"/>
            <a:r>
              <a:rPr lang="fr-FR" b="1" dirty="0"/>
              <a:t>CONDUIRE À D'ÉNORMES ERREURS</a:t>
            </a:r>
          </a:p>
        </p:txBody>
      </p:sp>
    </p:spTree>
    <p:extLst>
      <p:ext uri="{BB962C8B-B14F-4D97-AF65-F5344CB8AC3E}">
        <p14:creationId xmlns:p14="http://schemas.microsoft.com/office/powerpoint/2010/main" val="336089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30"/>
    </mc:Choice>
    <mc:Fallback xmlns="">
      <p:transition spd="slow" advTm="4293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7F3F0D9-6935-4425-A034-89B68AD59FB4}"/>
              </a:ext>
            </a:extLst>
          </p:cNvPr>
          <p:cNvSpPr txBox="1"/>
          <p:nvPr/>
        </p:nvSpPr>
        <p:spPr>
          <a:xfrm>
            <a:off x="641701" y="329751"/>
            <a:ext cx="8842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sz="2400" b="1" dirty="0">
                <a:solidFill>
                  <a:schemeClr val="accent6">
                    <a:lumMod val="50000"/>
                  </a:schemeClr>
                </a:solidFill>
              </a:rPr>
              <a:t>COMMENT W3TECHS POURRAIT CORRIGER SA MÉTHODE</a:t>
            </a:r>
          </a:p>
          <a:p>
            <a:pPr algn="l" rtl="0"/>
            <a:r>
              <a:rPr lang="fr-FR" sz="2400" b="1" dirty="0">
                <a:solidFill>
                  <a:schemeClr val="accent6">
                    <a:lumMod val="50000"/>
                  </a:schemeClr>
                </a:solidFill>
              </a:rPr>
              <a:t> SANS TROP D’EFFORTS ?</a:t>
            </a:r>
            <a:endParaRPr lang="es-E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143357D-0D32-47D9-A8F5-11D503692AA0}"/>
              </a:ext>
            </a:extLst>
          </p:cNvPr>
          <p:cNvSpPr txBox="1"/>
          <p:nvPr/>
        </p:nvSpPr>
        <p:spPr>
          <a:xfrm>
            <a:off x="535183" y="1844824"/>
            <a:ext cx="96652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 dirty="0"/>
              <a:t>CONTINUER À UTILISER LE MÊME ÉCHANTILLON, CONTINUER À SE CONCENTRER SUR LA PAGE D'ACCUEIL, </a:t>
            </a:r>
            <a:r>
              <a:rPr lang="fr-FR" b="1" dirty="0"/>
              <a:t>MAIS:</a:t>
            </a:r>
          </a:p>
          <a:p>
            <a:pPr algn="l" rtl="0"/>
            <a:endParaRPr lang="fr-FR" dirty="0"/>
          </a:p>
          <a:p>
            <a:pPr algn="l" rtl="0"/>
            <a:r>
              <a:rPr lang="fr-FR" dirty="0"/>
              <a:t>ÉVALUER LE NOMBRE DE PAGES WEB DU SITE, SOIT N</a:t>
            </a:r>
          </a:p>
          <a:p>
            <a:pPr algn="l" rtl="0"/>
            <a:endParaRPr lang="fr-FR" dirty="0"/>
          </a:p>
          <a:p>
            <a:pPr algn="l" rtl="0"/>
            <a:r>
              <a:rPr lang="fr-FR" dirty="0"/>
              <a:t>VÉRIFIER LES LANGUES INCLUSES DANS L'INTERFACE, SOIT L LANGUES</a:t>
            </a:r>
          </a:p>
          <a:p>
            <a:pPr algn="l" rtl="0"/>
            <a:endParaRPr lang="fr-FR" dirty="0"/>
          </a:p>
          <a:p>
            <a:pPr algn="l" rtl="0"/>
            <a:r>
              <a:rPr lang="fr-FR" dirty="0"/>
              <a:t>COMPTER POUR CHACUNE DES LANGUES L LA VALEUR N/L</a:t>
            </a:r>
          </a:p>
          <a:p>
            <a:pPr algn="l" rtl="0"/>
            <a:endParaRPr lang="fr-FR" dirty="0"/>
          </a:p>
          <a:p>
            <a:pPr algn="l" rtl="0"/>
            <a:r>
              <a:rPr lang="fr-FR" dirty="0"/>
              <a:t>SI AUCUNE INTERFACE DE LANGUE N'EST IDENTIFIÉE, ET QUE LA PAGE D'ACCUEIL INCLUS  ANGLAIS + UNE AUTRE LANGUE</a:t>
            </a:r>
          </a:p>
          <a:p>
            <a:pPr algn="l" rtl="0"/>
            <a:r>
              <a:rPr lang="fr-FR" dirty="0"/>
              <a:t>VÉRIFIER ALORS SI UNE PAGE AU HASARD EST ÉGALEMENT EN ANGLAIS,</a:t>
            </a:r>
          </a:p>
          <a:p>
            <a:pPr algn="l" rtl="0"/>
            <a:r>
              <a:rPr lang="fr-FR" dirty="0"/>
              <a:t>SI OUI, COMPTER LES DEUX</a:t>
            </a:r>
          </a:p>
          <a:p>
            <a:pPr algn="l" rtl="0"/>
            <a:r>
              <a:rPr lang="fr-FR" dirty="0"/>
              <a:t>SI NON, NE PAS COMPTER L’ANGLAIS</a:t>
            </a:r>
          </a:p>
          <a:p>
            <a:pPr algn="l" rtl="0"/>
            <a:endParaRPr lang="fr-FR" dirty="0"/>
          </a:p>
        </p:txBody>
      </p:sp>
      <p:pic>
        <p:nvPicPr>
          <p:cNvPr id="24578" name="Picture 2" descr="Specials Archives - Junk 360">
            <a:extLst>
              <a:ext uri="{FF2B5EF4-FFF2-40B4-BE49-F238E27FC236}">
                <a16:creationId xmlns:a16="http://schemas.microsoft.com/office/drawing/2014/main" id="{1B6445E7-DC4E-4806-B5B7-CBA2734DD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870" y="112474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591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1952625" y="0"/>
            <a:ext cx="8229600" cy="1143000"/>
          </a:xfrm>
        </p:spPr>
        <p:txBody>
          <a:bodyPr/>
          <a:lstStyle/>
          <a:p>
            <a:pPr algn="l" rtl="0" eaLnBrk="1" hangingPunct="1"/>
            <a:r>
              <a:rPr lang="es-ES" b="1" dirty="0"/>
              <a:t>ANTÉCÉDENTS</a:t>
            </a: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1631505" y="1214438"/>
            <a:ext cx="8784976" cy="5257800"/>
          </a:xfrm>
        </p:spPr>
        <p:txBody>
          <a:bodyPr/>
          <a:lstStyle/>
          <a:p>
            <a:pPr eaLnBrk="1" hangingPunct="1"/>
            <a:r>
              <a:rPr lang="fr-FR" sz="2800" u="sng" dirty="0"/>
              <a:t>DEPUIS 2012</a:t>
            </a:r>
            <a:r>
              <a:rPr lang="fr-FR" sz="2800" b="1" dirty="0"/>
              <a:t> </a:t>
            </a:r>
            <a:r>
              <a:rPr lang="fr-FR" sz="2800" dirty="0"/>
              <a:t>APPROCHES ALTERNATIVES CENTR</a:t>
            </a:r>
            <a:r>
              <a:rPr lang="es-ES" sz="2800" dirty="0"/>
              <a:t>ÉES SUR</a:t>
            </a:r>
            <a:r>
              <a:rPr lang="fr-FR" sz="2800" dirty="0"/>
              <a:t> L'ETUDE DU FRANÇAIS SUR INTERNET (</a:t>
            </a:r>
            <a:r>
              <a:rPr lang="fr-FR" sz="2800" b="1" dirty="0"/>
              <a:t>COORDONNÉ PAR MAAYA ET SOUTENU PAR L'OIF</a:t>
            </a:r>
            <a:r>
              <a:rPr lang="fr-FR" sz="2800" dirty="0"/>
              <a:t>).</a:t>
            </a:r>
          </a:p>
          <a:p>
            <a:pPr algn="l" rtl="0" eaLnBrk="1" hangingPunct="1">
              <a:buNone/>
            </a:pPr>
            <a:endParaRPr lang="fr-FR" sz="2800" dirty="0"/>
          </a:p>
          <a:p>
            <a:pPr algn="l" rtl="0" eaLnBrk="1" hangingPunct="1"/>
            <a:r>
              <a:rPr lang="fr-FR" sz="2800" dirty="0"/>
              <a:t>LA </a:t>
            </a:r>
            <a:r>
              <a:rPr lang="fr-FR" sz="2800" b="1" dirty="0"/>
              <a:t>VERSION 1 (2017) PRODUITE PAR L'OBSERVATOIRE, </a:t>
            </a:r>
            <a:r>
              <a:rPr lang="fr-FR" sz="2800" dirty="0"/>
              <a:t>DÉRIVÉE DES APPROCHES PRÉCÉDENTES,  DÉPASSE L'EXCLUSIVITÉ DU FRANÇAIS POUR CRÉER DES INDICATEURS DE PRÉSENCE SUR INTERNET POUR </a:t>
            </a:r>
          </a:p>
          <a:p>
            <a:pPr marL="0" indent="0" algn="l" rtl="0" eaLnBrk="1" hangingPunct="1">
              <a:buNone/>
            </a:pPr>
            <a:r>
              <a:rPr lang="fr-FR" sz="2800" b="1" dirty="0">
                <a:solidFill>
                  <a:schemeClr val="accent6">
                    <a:lumMod val="50000"/>
                  </a:schemeClr>
                </a:solidFill>
              </a:rPr>
              <a:t>    LES 139 LANGUES AVEC PLUS DE 5 MILLIONS DE       </a:t>
            </a:r>
          </a:p>
          <a:p>
            <a:pPr marL="0" indent="0" algn="l" rtl="0" eaLnBrk="1" hangingPunct="1">
              <a:buNone/>
            </a:pPr>
            <a:r>
              <a:rPr lang="fr-FR" sz="2800" b="1" dirty="0">
                <a:solidFill>
                  <a:schemeClr val="accent6">
                    <a:lumMod val="50000"/>
                  </a:schemeClr>
                </a:solidFill>
              </a:rPr>
              <a:t>    LOCUTEURS L1.</a:t>
            </a: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2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88"/>
    </mc:Choice>
    <mc:Fallback xmlns="">
      <p:transition spd="slow" advTm="31588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DB11ED-9534-416D-A5A5-038DBC449281}"/>
              </a:ext>
            </a:extLst>
          </p:cNvPr>
          <p:cNvSpPr/>
          <p:nvPr/>
        </p:nvSpPr>
        <p:spPr>
          <a:xfrm>
            <a:off x="222148" y="318052"/>
            <a:ext cx="2085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fr-FR" sz="2800" b="1" dirty="0"/>
              <a:t>DE TOUTE FAÇON…</a:t>
            </a:r>
            <a:endParaRPr lang="es-ES" sz="2800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DCE6568-572B-44A7-8B7F-71FDD0EF8038}"/>
              </a:ext>
            </a:extLst>
          </p:cNvPr>
          <p:cNvSpPr txBox="1"/>
          <p:nvPr/>
        </p:nvSpPr>
        <p:spPr>
          <a:xfrm>
            <a:off x="2351585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endParaRPr lang="es-E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EFFE408-305C-4082-9469-C15E46ACFC76}"/>
              </a:ext>
            </a:extLst>
          </p:cNvPr>
          <p:cNvSpPr txBox="1"/>
          <p:nvPr/>
        </p:nvSpPr>
        <p:spPr>
          <a:xfrm>
            <a:off x="479376" y="1052736"/>
            <a:ext cx="1101722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 dirty="0"/>
              <a:t>Depuis 2011, W3Techs calcule régulièrement les </a:t>
            </a:r>
          </a:p>
          <a:p>
            <a:pPr algn="l" rtl="0"/>
            <a:r>
              <a:rPr lang="fr-FR" dirty="0"/>
              <a:t>contenus en anglais à une valeur supérieure à 50 %,</a:t>
            </a:r>
          </a:p>
          <a:p>
            <a:pPr algn="l" rtl="0"/>
            <a:r>
              <a:rPr lang="fr-FR" b="1" dirty="0">
                <a:solidFill>
                  <a:srgbClr val="0070C0"/>
                </a:solidFill>
              </a:rPr>
              <a:t>est-ce crédible</a:t>
            </a:r>
            <a:r>
              <a:rPr lang="fr-FR" dirty="0"/>
              <a:t>:</a:t>
            </a:r>
          </a:p>
          <a:p>
            <a:pPr algn="l" rtl="0"/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alors que le Web son langage élargit exponentiellement </a:t>
            </a:r>
          </a:p>
          <a:p>
            <a:r>
              <a:rPr lang="fr-FR" dirty="0">
                <a:solidFill>
                  <a:srgbClr val="0070C0"/>
                </a:solidFill>
              </a:rPr>
              <a:t>sa base de langues?</a:t>
            </a:r>
          </a:p>
          <a:p>
            <a:pPr algn="l" rtl="0"/>
            <a:endParaRPr lang="fr-FR" dirty="0">
              <a:solidFill>
                <a:srgbClr val="0070C0"/>
              </a:solidFill>
            </a:endParaRPr>
          </a:p>
          <a:p>
            <a:pPr algn="l" rtl="0"/>
            <a:r>
              <a:rPr lang="fr-FR" dirty="0">
                <a:solidFill>
                  <a:srgbClr val="0070C0"/>
                </a:solidFill>
              </a:rPr>
              <a:t>alors que les internautes anglophones L1+L2 passent </a:t>
            </a:r>
          </a:p>
          <a:p>
            <a:pPr algn="l" rtl="0"/>
            <a:r>
              <a:rPr lang="fr-FR" dirty="0">
                <a:solidFill>
                  <a:srgbClr val="0070C0"/>
                </a:solidFill>
              </a:rPr>
              <a:t>de</a:t>
            </a:r>
            <a:r>
              <a:rPr lang="fr-FR" b="1" dirty="0">
                <a:solidFill>
                  <a:srgbClr val="0070C0"/>
                </a:solidFill>
              </a:rPr>
              <a:t>1 sur 3 </a:t>
            </a:r>
            <a:r>
              <a:rPr lang="fr-FR" dirty="0">
                <a:solidFill>
                  <a:srgbClr val="0070C0"/>
                </a:solidFill>
              </a:rPr>
              <a:t>en 2011 à </a:t>
            </a:r>
            <a:r>
              <a:rPr lang="fr-FR" b="1" dirty="0">
                <a:solidFill>
                  <a:srgbClr val="0070C0"/>
                </a:solidFill>
              </a:rPr>
              <a:t>1 sur 8 </a:t>
            </a:r>
            <a:r>
              <a:rPr lang="fr-FR" dirty="0">
                <a:solidFill>
                  <a:srgbClr val="0070C0"/>
                </a:solidFill>
              </a:rPr>
              <a:t>aujourd'hui?</a:t>
            </a:r>
          </a:p>
          <a:p>
            <a:pPr algn="l" rtl="0"/>
            <a:endParaRPr lang="fr-FR" dirty="0">
              <a:solidFill>
                <a:srgbClr val="0070C0"/>
              </a:solidFill>
            </a:endParaRPr>
          </a:p>
          <a:p>
            <a:pPr algn="l" rtl="0"/>
            <a:r>
              <a:rPr lang="fr-FR" dirty="0">
                <a:solidFill>
                  <a:srgbClr val="0070C0"/>
                </a:solidFill>
              </a:rPr>
              <a:t>Alors  que les pages Web en </a:t>
            </a:r>
            <a:r>
              <a:rPr lang="fr-FR" b="1" dirty="0">
                <a:solidFill>
                  <a:srgbClr val="0070C0"/>
                </a:solidFill>
              </a:rPr>
              <a:t>chinois, hindi, arabe, turc, bengali, vietnamien, ourdou, persan et marathi </a:t>
            </a:r>
            <a:r>
              <a:rPr lang="fr-FR" dirty="0">
                <a:solidFill>
                  <a:srgbClr val="0070C0"/>
                </a:solidFill>
              </a:rPr>
              <a:t>représentent maintenant </a:t>
            </a:r>
            <a:r>
              <a:rPr lang="fr-FR" b="1" dirty="0">
                <a:solidFill>
                  <a:srgbClr val="0070C0"/>
                </a:solidFill>
              </a:rPr>
              <a:t>28% des contenus</a:t>
            </a:r>
            <a:r>
              <a:rPr lang="fr-FR" dirty="0">
                <a:solidFill>
                  <a:srgbClr val="0070C0"/>
                </a:solidFill>
              </a:rPr>
              <a:t>?</a:t>
            </a:r>
          </a:p>
          <a:p>
            <a:pPr algn="l" rtl="0"/>
            <a:endParaRPr lang="fr-FR" sz="2400" dirty="0"/>
          </a:p>
          <a:p>
            <a:pPr algn="l" rtl="0"/>
            <a:r>
              <a:rPr lang="fr-FR" dirty="0"/>
              <a:t>Selon W3Techs, les contenus chinois + hindi représentent ensemble 1,5 % du total, </a:t>
            </a:r>
            <a:r>
              <a:rPr lang="fr-FR" b="1" dirty="0">
                <a:solidFill>
                  <a:srgbClr val="0070C0"/>
                </a:solidFill>
              </a:rPr>
              <a:t>est-ce vraiment croyable</a:t>
            </a:r>
            <a:r>
              <a:rPr lang="fr-FR" dirty="0">
                <a:solidFill>
                  <a:srgbClr val="0070C0"/>
                </a:solidFill>
              </a:rPr>
              <a:t> alors que les internautes chinois + indiens représentent </a:t>
            </a:r>
            <a:r>
              <a:rPr lang="fr-FR" b="1" dirty="0">
                <a:solidFill>
                  <a:srgbClr val="0070C0"/>
                </a:solidFill>
              </a:rPr>
              <a:t>31% des internautes</a:t>
            </a:r>
            <a:r>
              <a:rPr lang="fr-FR" dirty="0">
                <a:solidFill>
                  <a:srgbClr val="0070C0"/>
                </a:solidFill>
              </a:rPr>
              <a:t>?</a:t>
            </a:r>
            <a:endParaRPr lang="fr-FR" sz="2400" dirty="0">
              <a:solidFill>
                <a:srgbClr val="0070C0"/>
              </a:solidFill>
            </a:endParaRPr>
          </a:p>
        </p:txBody>
      </p:sp>
      <p:pic>
        <p:nvPicPr>
          <p:cNvPr id="15372" name="Picture 12" descr="Twitter (@Twitter) / Twitter">
            <a:extLst>
              <a:ext uri="{FF2B5EF4-FFF2-40B4-BE49-F238E27FC236}">
                <a16:creationId xmlns:a16="http://schemas.microsoft.com/office/drawing/2014/main" id="{233EFAF8-D47F-4731-A81A-0C832C84A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36" y="9208881"/>
            <a:ext cx="496785" cy="49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92CFDE6-BBF9-4B9B-9980-174C36AEE2B0}"/>
              </a:ext>
            </a:extLst>
          </p:cNvPr>
          <p:cNvSpPr txBox="1"/>
          <p:nvPr/>
        </p:nvSpPr>
        <p:spPr>
          <a:xfrm>
            <a:off x="407368" y="5774234"/>
            <a:ext cx="80336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/>
              <a:t>NOTE D'APPUI : Les études et sondages convergent vers cette affirmation : </a:t>
            </a:r>
          </a:p>
          <a:p>
            <a:pPr algn="l" rtl="0"/>
            <a:r>
              <a:rPr lang="en-US" dirty="0"/>
              <a:t>les internautes préfèrent utiliser leur langue </a:t>
            </a:r>
            <a:r>
              <a:rPr lang="fr-FR" dirty="0"/>
              <a:t>maternelle</a:t>
            </a:r>
            <a:r>
              <a:rPr lang="en-US" dirty="0"/>
              <a:t> sur Internet </a:t>
            </a:r>
          </a:p>
          <a:p>
            <a:pPr algn="l" rtl="0"/>
            <a:r>
              <a:rPr lang="en-US" dirty="0"/>
              <a:t>(c'est également vrai en Inde, deuxième L1+L2 anglophone du monde).</a:t>
            </a:r>
          </a:p>
        </p:txBody>
      </p:sp>
      <p:pic>
        <p:nvPicPr>
          <p:cNvPr id="25602" name="Picture 2" descr="Updated Map of World Population in Squares [OC] : r/MapPorn">
            <a:extLst>
              <a:ext uri="{FF2B5EF4-FFF2-40B4-BE49-F238E27FC236}">
                <a16:creationId xmlns:a16="http://schemas.microsoft.com/office/drawing/2014/main" id="{2B264127-2D4F-4670-942C-8BAAB359A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1" y="78778"/>
            <a:ext cx="5830141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26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07"/>
    </mc:Choice>
    <mc:Fallback xmlns="">
      <p:transition spd="slow" advTm="65507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6649C1-21CF-48D2-A51D-B045F5B09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518" y="262488"/>
            <a:ext cx="7252996" cy="1325563"/>
          </a:xfrm>
        </p:spPr>
        <p:txBody>
          <a:bodyPr/>
          <a:lstStyle/>
          <a:p>
            <a:pPr algn="l" rtl="0"/>
            <a:r>
              <a:rPr lang="es-ES" dirty="0"/>
              <a:t>MULTILINGUISME DANS L’INTERNET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7449AEE-CDED-4285-90A7-9E5B1026D002}"/>
              </a:ext>
            </a:extLst>
          </p:cNvPr>
          <p:cNvSpPr txBox="1"/>
          <p:nvPr/>
        </p:nvSpPr>
        <p:spPr>
          <a:xfrm>
            <a:off x="2423592" y="2132857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highlight>
                  <a:srgbClr val="00FFFF"/>
                </a:highlight>
              </a:rPr>
              <a:t>LE MULTILINGUISME DE LA TOILE EST PROBABLEMENT PLUS ÉLEVÉ QUE CELUI DE L'HUMANITÉ !</a:t>
            </a:r>
            <a:endParaRPr lang="es-ES" b="1" dirty="0">
              <a:highlight>
                <a:srgbClr val="00FFFF"/>
              </a:highlight>
            </a:endParaRPr>
          </a:p>
        </p:txBody>
      </p:sp>
      <p:pic>
        <p:nvPicPr>
          <p:cNvPr id="14338" name="Picture 2" descr="Why make Your Website Multilingual? | Promova Global">
            <a:extLst>
              <a:ext uri="{FF2B5EF4-FFF2-40B4-BE49-F238E27FC236}">
                <a16:creationId xmlns:a16="http://schemas.microsoft.com/office/drawing/2014/main" id="{F21C8224-2314-49F7-9511-4E045203A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81" y="3844755"/>
            <a:ext cx="26765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Unbalanced Scale Stock Illustrations – 558 Unbalanced Scale Stock  Illustrations, Vectors &amp; Clipart - Dreamstime">
            <a:extLst>
              <a:ext uri="{FF2B5EF4-FFF2-40B4-BE49-F238E27FC236}">
                <a16:creationId xmlns:a16="http://schemas.microsoft.com/office/drawing/2014/main" id="{619F9DEC-345C-431C-B888-22B434BC4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826" y="3284984"/>
            <a:ext cx="3200816" cy="240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Are you a multilingual speaker? – The Our Languages blog – Resources of the  Language Portal of Canada – Languages – Canadian identity and society –  Culture, history and sport – Canada.ca">
            <a:extLst>
              <a:ext uri="{FF2B5EF4-FFF2-40B4-BE49-F238E27FC236}">
                <a16:creationId xmlns:a16="http://schemas.microsoft.com/office/drawing/2014/main" id="{67EEC943-29B2-4C6B-8C27-9E07B68E1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912" y="328548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89F6F95-C641-4B21-9AC4-5627BABEF0A2}"/>
              </a:ext>
            </a:extLst>
          </p:cNvPr>
          <p:cNvSpPr txBox="1"/>
          <p:nvPr/>
        </p:nvSpPr>
        <p:spPr>
          <a:xfrm>
            <a:off x="8621674" y="517790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b="1" dirty="0"/>
              <a:t>43%</a:t>
            </a:r>
            <a:endParaRPr lang="es-ES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D9D9544-13A9-4A19-90F1-C5D311BF8463}"/>
              </a:ext>
            </a:extLst>
          </p:cNvPr>
          <p:cNvSpPr txBox="1"/>
          <p:nvPr/>
        </p:nvSpPr>
        <p:spPr>
          <a:xfrm>
            <a:off x="2672889" y="5310246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b="1" dirty="0"/>
              <a:t>&gt;50 % ?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06580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80"/>
    </mc:Choice>
    <mc:Fallback xmlns="">
      <p:transition spd="slow" advTm="6998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1952625" y="0"/>
            <a:ext cx="8229600" cy="1143000"/>
          </a:xfrm>
        </p:spPr>
        <p:txBody>
          <a:bodyPr/>
          <a:lstStyle/>
          <a:p>
            <a:pPr algn="l" rtl="0" eaLnBrk="1" hangingPunct="1"/>
            <a:r>
              <a:rPr lang="es-ES" b="1" dirty="0"/>
              <a:t>ANTÉCÉDENTS</a:t>
            </a: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1631505" y="1214438"/>
            <a:ext cx="8928991" cy="5257800"/>
          </a:xfrm>
        </p:spPr>
        <p:txBody>
          <a:bodyPr/>
          <a:lstStyle/>
          <a:p>
            <a:pPr algn="l" rtl="0" eaLnBrk="1" hangingPunct="1"/>
            <a:r>
              <a:rPr lang="fr-FR" sz="2800" b="1" dirty="0"/>
              <a:t>APRÈS 2017</a:t>
            </a:r>
            <a:r>
              <a:rPr lang="fr-FR" sz="2800" dirty="0"/>
              <a:t>, LE TRAVAIL DE L'OBSERVATOIRE A ÉTÉ CONSACRÉ AU </a:t>
            </a:r>
            <a:r>
              <a:rPr lang="fr-FR" sz="2800" b="1" dirty="0">
                <a:solidFill>
                  <a:schemeClr val="accent6">
                    <a:lumMod val="50000"/>
                  </a:schemeClr>
                </a:solidFill>
              </a:rPr>
              <a:t>CONTRÔLE DES BIAIS </a:t>
            </a:r>
            <a:r>
              <a:rPr lang="fr-FR" sz="2800" dirty="0"/>
              <a:t>DE LA NOUVELLE MÉTHODE, CONDUISANT À :</a:t>
            </a:r>
          </a:p>
          <a:p>
            <a:pPr algn="l" rtl="0" eaLnBrk="1" hangingPunct="1"/>
            <a:endParaRPr lang="fr-FR" sz="2800" dirty="0"/>
          </a:p>
          <a:p>
            <a:pPr algn="l" rtl="0" eaLnBrk="1" hangingPunct="1"/>
            <a:r>
              <a:rPr lang="fr-FR" sz="2800" b="1" dirty="0"/>
              <a:t>VERSION 2 (2021) </a:t>
            </a:r>
            <a:r>
              <a:rPr lang="fr-FR" sz="2800" dirty="0"/>
              <a:t>QUI A RÉDUIT SENSIBLEMENT LES BIAIS ET A PERMIS D'ÉTENDRE AUX</a:t>
            </a:r>
            <a:r>
              <a:rPr lang="fr-FR" sz="2800" b="1" dirty="0">
                <a:solidFill>
                  <a:schemeClr val="accent6">
                    <a:lumMod val="50000"/>
                  </a:schemeClr>
                </a:solidFill>
              </a:rPr>
              <a:t> 329 LANGUES AVEC PLUS D’UN MILLION DE LOCUTEURS L1.</a:t>
            </a:r>
          </a:p>
          <a:p>
            <a:pPr algn="l" rtl="0" eaLnBrk="1" hangingPunct="1"/>
            <a:endParaRPr lang="fr-FR" sz="2800" dirty="0"/>
          </a:p>
          <a:p>
            <a:pPr algn="l" rtl="0" eaLnBrk="1" hangingPunct="1"/>
            <a:r>
              <a:rPr lang="fr-FR" sz="2800" b="1" dirty="0"/>
              <a:t>VERSION 3 (2022) </a:t>
            </a:r>
            <a:r>
              <a:rPr lang="fr-FR" sz="2800" b="1" dirty="0">
                <a:solidFill>
                  <a:schemeClr val="accent6">
                    <a:lumMod val="50000"/>
                  </a:schemeClr>
                </a:solidFill>
              </a:rPr>
              <a:t>MAITRISE TOUS LES BIAIS </a:t>
            </a:r>
            <a:r>
              <a:rPr lang="fr-FR" sz="2800" dirty="0"/>
              <a:t>PAR UN REDISIGN DE LA MÉTHODE ET ATTEINT UN NIVEAU DE MATURITÉ ET DE FIABILITÉ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42"/>
    </mc:Choice>
    <mc:Fallback xmlns="">
      <p:transition spd="slow" advTm="4244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s-ES" sz="4000" b="1" dirty="0"/>
              <a:t>PARADOXE DES INDICATEURS DE DIVERSITÉ LINGUISTIQUE</a:t>
            </a:r>
            <a:endParaRPr lang="en-US" sz="4000" b="1" dirty="0"/>
          </a:p>
        </p:txBody>
      </p:sp>
      <p:sp>
        <p:nvSpPr>
          <p:cNvPr id="236547" name="Line 3"/>
          <p:cNvSpPr>
            <a:spLocks noChangeShapeType="1"/>
          </p:cNvSpPr>
          <p:nvPr/>
        </p:nvSpPr>
        <p:spPr bwMode="auto">
          <a:xfrm flipH="1">
            <a:off x="-247650" y="1500188"/>
            <a:ext cx="104775" cy="43053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-64" charset="0"/>
              <a:cs typeface="+mn-cs"/>
            </a:endParaRPr>
          </a:p>
        </p:txBody>
      </p:sp>
      <p:sp>
        <p:nvSpPr>
          <p:cNvPr id="236549" name="Line 5"/>
          <p:cNvSpPr>
            <a:spLocks noChangeShapeType="1"/>
          </p:cNvSpPr>
          <p:nvPr/>
        </p:nvSpPr>
        <p:spPr bwMode="auto">
          <a:xfrm flipV="1">
            <a:off x="3667125" y="1571625"/>
            <a:ext cx="0" cy="44656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-64" charset="0"/>
              <a:cs typeface="+mn-cs"/>
            </a:endParaRPr>
          </a:p>
        </p:txBody>
      </p:sp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4473948" y="6170632"/>
            <a:ext cx="626469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64" charset="0"/>
                <a:cs typeface="+mn-cs"/>
              </a:rPr>
              <a:t>1997 98 99 2000 01 02 03 04 05 06 07 08 09 2010 11 12 13 14 15 16 17</a:t>
            </a:r>
            <a:r>
              <a:rPr lang="es-ES" sz="1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64" charset="0"/>
                <a:cs typeface="+mn-cs"/>
              </a:rPr>
              <a:t> </a:t>
            </a:r>
            <a:r>
              <a:rPr lang="es-E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64" charset="0"/>
                <a:cs typeface="+mn-cs"/>
              </a:rPr>
              <a:t>18 19 20 21 22</a:t>
            </a:r>
            <a:endParaRPr lang="en-US" sz="14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-64" charset="0"/>
              <a:cs typeface="+mn-cs"/>
            </a:endParaRPr>
          </a:p>
        </p:txBody>
      </p:sp>
      <p:sp>
        <p:nvSpPr>
          <p:cNvPr id="236551" name="Freeform 7"/>
          <p:cNvSpPr>
            <a:spLocks/>
          </p:cNvSpPr>
          <p:nvPr/>
        </p:nvSpPr>
        <p:spPr bwMode="auto">
          <a:xfrm>
            <a:off x="1420812" y="2852739"/>
            <a:ext cx="5400676" cy="3095625"/>
          </a:xfrm>
          <a:custGeom>
            <a:avLst/>
            <a:gdLst/>
            <a:ahLst/>
            <a:cxnLst>
              <a:cxn ang="0">
                <a:pos x="0" y="1950"/>
              </a:cxn>
              <a:cxn ang="0">
                <a:pos x="2132" y="1451"/>
              </a:cxn>
              <a:cxn ang="0">
                <a:pos x="3402" y="0"/>
              </a:cxn>
            </a:cxnLst>
            <a:rect l="0" t="0" r="r" b="b"/>
            <a:pathLst>
              <a:path w="3402" h="1950">
                <a:moveTo>
                  <a:pt x="0" y="1950"/>
                </a:moveTo>
                <a:cubicBezTo>
                  <a:pt x="782" y="1863"/>
                  <a:pt x="1565" y="1776"/>
                  <a:pt x="2132" y="1451"/>
                </a:cubicBezTo>
                <a:cubicBezTo>
                  <a:pt x="2699" y="1126"/>
                  <a:pt x="3050" y="563"/>
                  <a:pt x="3402" y="0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-64" charset="0"/>
              <a:cs typeface="+mn-cs"/>
            </a:endParaRPr>
          </a:p>
        </p:txBody>
      </p:sp>
      <p:sp>
        <p:nvSpPr>
          <p:cNvPr id="236552" name="Freeform 8"/>
          <p:cNvSpPr>
            <a:spLocks/>
          </p:cNvSpPr>
          <p:nvPr/>
        </p:nvSpPr>
        <p:spPr bwMode="auto">
          <a:xfrm>
            <a:off x="4452939" y="3571876"/>
            <a:ext cx="4922837" cy="2477295"/>
          </a:xfrm>
          <a:custGeom>
            <a:avLst/>
            <a:gdLst/>
            <a:ahLst/>
            <a:cxnLst>
              <a:cxn ang="0">
                <a:pos x="0" y="1157"/>
              </a:cxn>
              <a:cxn ang="0">
                <a:pos x="1451" y="23"/>
              </a:cxn>
              <a:cxn ang="0">
                <a:pos x="2585" y="1021"/>
              </a:cxn>
              <a:cxn ang="0">
                <a:pos x="2676" y="1112"/>
              </a:cxn>
            </a:cxnLst>
            <a:rect l="0" t="0" r="r" b="b"/>
            <a:pathLst>
              <a:path w="2789" h="1202">
                <a:moveTo>
                  <a:pt x="0" y="1157"/>
                </a:moveTo>
                <a:cubicBezTo>
                  <a:pt x="510" y="601"/>
                  <a:pt x="1020" y="46"/>
                  <a:pt x="1451" y="23"/>
                </a:cubicBezTo>
                <a:cubicBezTo>
                  <a:pt x="1882" y="0"/>
                  <a:pt x="2381" y="840"/>
                  <a:pt x="2585" y="1021"/>
                </a:cubicBezTo>
                <a:cubicBezTo>
                  <a:pt x="2789" y="1202"/>
                  <a:pt x="2661" y="1097"/>
                  <a:pt x="2676" y="1112"/>
                </a:cubicBezTo>
              </a:path>
            </a:pathLst>
          </a:custGeom>
          <a:noFill/>
          <a:ln w="25400" cap="flat" cmpd="sng">
            <a:solidFill>
              <a:srgbClr val="0070C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-64" charset="0"/>
              <a:cs typeface="+mn-cs"/>
            </a:endParaRPr>
          </a:p>
        </p:txBody>
      </p:sp>
      <p:sp>
        <p:nvSpPr>
          <p:cNvPr id="236553" name="Freeform 9"/>
          <p:cNvSpPr>
            <a:spLocks/>
          </p:cNvSpPr>
          <p:nvPr/>
        </p:nvSpPr>
        <p:spPr bwMode="auto">
          <a:xfrm>
            <a:off x="1349376" y="5516564"/>
            <a:ext cx="5256213" cy="504825"/>
          </a:xfrm>
          <a:custGeom>
            <a:avLst/>
            <a:gdLst/>
            <a:ahLst/>
            <a:cxnLst>
              <a:cxn ang="0">
                <a:pos x="0" y="182"/>
              </a:cxn>
              <a:cxn ang="0">
                <a:pos x="3311" y="0"/>
              </a:cxn>
            </a:cxnLst>
            <a:rect l="0" t="0" r="r" b="b"/>
            <a:pathLst>
              <a:path w="3311" h="182">
                <a:moveTo>
                  <a:pt x="0" y="182"/>
                </a:moveTo>
                <a:cubicBezTo>
                  <a:pt x="1379" y="106"/>
                  <a:pt x="2759" y="30"/>
                  <a:pt x="3311" y="0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-64" charset="0"/>
              <a:cs typeface="+mn-cs"/>
            </a:endParaRPr>
          </a:p>
        </p:txBody>
      </p:sp>
      <p:sp>
        <p:nvSpPr>
          <p:cNvPr id="236554" name="Freeform 10"/>
          <p:cNvSpPr>
            <a:spLocks/>
          </p:cNvSpPr>
          <p:nvPr/>
        </p:nvSpPr>
        <p:spPr bwMode="auto">
          <a:xfrm>
            <a:off x="3666332" y="3006726"/>
            <a:ext cx="5173663" cy="3121025"/>
          </a:xfrm>
          <a:custGeom>
            <a:avLst/>
            <a:gdLst/>
            <a:ahLst/>
            <a:cxnLst>
              <a:cxn ang="0">
                <a:pos x="0" y="1799"/>
              </a:cxn>
              <a:cxn ang="0">
                <a:pos x="2313" y="1709"/>
              </a:cxn>
              <a:cxn ang="0">
                <a:pos x="4037" y="257"/>
              </a:cxn>
              <a:cxn ang="0">
                <a:pos x="4127" y="166"/>
              </a:cxn>
            </a:cxnLst>
            <a:rect l="0" t="0" r="r" b="b"/>
            <a:pathLst>
              <a:path w="4339" h="1966">
                <a:moveTo>
                  <a:pt x="0" y="1799"/>
                </a:moveTo>
                <a:cubicBezTo>
                  <a:pt x="820" y="1882"/>
                  <a:pt x="1640" y="1966"/>
                  <a:pt x="2313" y="1709"/>
                </a:cubicBezTo>
                <a:cubicBezTo>
                  <a:pt x="2986" y="1452"/>
                  <a:pt x="3735" y="514"/>
                  <a:pt x="4037" y="257"/>
                </a:cubicBezTo>
                <a:cubicBezTo>
                  <a:pt x="4339" y="0"/>
                  <a:pt x="4112" y="181"/>
                  <a:pt x="4127" y="166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-64" charset="0"/>
              <a:cs typeface="+mn-cs"/>
            </a:endParaRPr>
          </a:p>
        </p:txBody>
      </p:sp>
      <p:sp>
        <p:nvSpPr>
          <p:cNvPr id="236555" name="Text Box 11"/>
          <p:cNvSpPr txBox="1">
            <a:spLocks noChangeArrowheads="1"/>
          </p:cNvSpPr>
          <p:nvPr/>
        </p:nvSpPr>
        <p:spPr bwMode="auto">
          <a:xfrm>
            <a:off x="2241033" y="1505253"/>
            <a:ext cx="218122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64" charset="0"/>
                <a:cs typeface="+mn-cs"/>
              </a:rPr>
              <a:t>INTÉRÊT</a:t>
            </a:r>
            <a:endParaRPr lang="en-US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-64" charset="0"/>
              <a:cs typeface="+mn-cs"/>
            </a:endParaRPr>
          </a:p>
        </p:txBody>
      </p:sp>
      <p:sp>
        <p:nvSpPr>
          <p:cNvPr id="236556" name="Text Box 12"/>
          <p:cNvSpPr txBox="1">
            <a:spLocks noChangeArrowheads="1"/>
          </p:cNvSpPr>
          <p:nvPr/>
        </p:nvSpPr>
        <p:spPr bwMode="auto">
          <a:xfrm>
            <a:off x="10738644" y="5828509"/>
            <a:ext cx="133985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64" charset="0"/>
                <a:cs typeface="+mn-cs"/>
              </a:rPr>
              <a:t>CAPACITÉ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-64" charset="0"/>
              <a:cs typeface="+mn-cs"/>
            </a:endParaRPr>
          </a:p>
        </p:txBody>
      </p:sp>
      <p:sp>
        <p:nvSpPr>
          <p:cNvPr id="236558" name="Text Box 14"/>
          <p:cNvSpPr txBox="1">
            <a:spLocks noChangeArrowheads="1"/>
          </p:cNvSpPr>
          <p:nvPr/>
        </p:nvSpPr>
        <p:spPr bwMode="auto">
          <a:xfrm>
            <a:off x="4393407" y="3937796"/>
            <a:ext cx="6129337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effectLst>
                  <a:outerShdw blurRad="38100" dist="38100" dir="2700000" algn="tl">
                    <a:srgbClr val="000000"/>
                  </a:outerShdw>
                </a:effectLst>
                <a:highlight>
                  <a:srgbClr val="FFFF00"/>
                </a:highlight>
                <a:latin typeface="Verdana" pitchFamily="-64" charset="0"/>
                <a:cs typeface="+mn-cs"/>
              </a:rPr>
              <a:t>FUNREDES-OBS/UL……………………..…. .....................</a:t>
            </a: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  <a:highlight>
                <a:srgbClr val="FFFF00"/>
              </a:highlight>
              <a:latin typeface="Verdana" pitchFamily="-64" charset="0"/>
              <a:cs typeface="+mn-cs"/>
            </a:endParaRPr>
          </a:p>
        </p:txBody>
      </p:sp>
      <p:sp>
        <p:nvSpPr>
          <p:cNvPr id="236559" name="Text Box 15"/>
          <p:cNvSpPr txBox="1">
            <a:spLocks noChangeArrowheads="1"/>
          </p:cNvSpPr>
          <p:nvPr/>
        </p:nvSpPr>
        <p:spPr bwMode="auto">
          <a:xfrm>
            <a:off x="8310563" y="4357688"/>
            <a:ext cx="235743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64" charset="0"/>
                <a:cs typeface="+mn-cs"/>
              </a:rPr>
              <a:t>W3TECH........……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-64" charset="0"/>
              <a:cs typeface="+mn-cs"/>
            </a:endParaRPr>
          </a:p>
        </p:txBody>
      </p:sp>
      <p:sp>
        <p:nvSpPr>
          <p:cNvPr id="236561" name="Freeform 17"/>
          <p:cNvSpPr>
            <a:spLocks/>
          </p:cNvSpPr>
          <p:nvPr/>
        </p:nvSpPr>
        <p:spPr bwMode="auto">
          <a:xfrm>
            <a:off x="1924050" y="5372101"/>
            <a:ext cx="3024188" cy="684213"/>
          </a:xfrm>
          <a:custGeom>
            <a:avLst/>
            <a:gdLst/>
            <a:ahLst/>
            <a:cxnLst>
              <a:cxn ang="0">
                <a:pos x="0" y="409"/>
              </a:cxn>
              <a:cxn ang="0">
                <a:pos x="1316" y="363"/>
              </a:cxn>
              <a:cxn ang="0">
                <a:pos x="1905" y="0"/>
              </a:cxn>
            </a:cxnLst>
            <a:rect l="0" t="0" r="r" b="b"/>
            <a:pathLst>
              <a:path w="1905" h="431">
                <a:moveTo>
                  <a:pt x="0" y="409"/>
                </a:moveTo>
                <a:cubicBezTo>
                  <a:pt x="499" y="420"/>
                  <a:pt x="999" y="431"/>
                  <a:pt x="1316" y="363"/>
                </a:cubicBezTo>
                <a:cubicBezTo>
                  <a:pt x="1633" y="295"/>
                  <a:pt x="1807" y="61"/>
                  <a:pt x="1905" y="0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-64" charset="0"/>
              <a:cs typeface="+mn-cs"/>
            </a:endParaRPr>
          </a:p>
        </p:txBody>
      </p:sp>
      <p:sp>
        <p:nvSpPr>
          <p:cNvPr id="236563" name="Text Box 19"/>
          <p:cNvSpPr txBox="1">
            <a:spLocks noChangeArrowheads="1"/>
          </p:cNvSpPr>
          <p:nvPr/>
        </p:nvSpPr>
        <p:spPr bwMode="auto">
          <a:xfrm>
            <a:off x="4081463" y="5185570"/>
            <a:ext cx="21717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64" charset="0"/>
                <a:cs typeface="+mn-cs"/>
              </a:rPr>
              <a:t>ALIS/ISOC………..OCLC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64" charset="0"/>
                <a:cs typeface="+mn-cs"/>
              </a:rPr>
              <a:t>FUNREDES………………..</a:t>
            </a: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64" charset="0"/>
                <a:cs typeface="+mn-cs"/>
              </a:rPr>
              <a:t>XEROX……………………..</a:t>
            </a: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-64" charset="0"/>
              <a:cs typeface="+mn-cs"/>
            </a:endParaRPr>
          </a:p>
        </p:txBody>
      </p:sp>
      <p:sp>
        <p:nvSpPr>
          <p:cNvPr id="236564" name="Text Box 20"/>
          <p:cNvSpPr txBox="1">
            <a:spLocks noChangeArrowheads="1"/>
          </p:cNvSpPr>
          <p:nvPr/>
        </p:nvSpPr>
        <p:spPr bwMode="auto">
          <a:xfrm>
            <a:off x="5957889" y="4437063"/>
            <a:ext cx="15001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64" charset="0"/>
                <a:cs typeface="+mn-cs"/>
              </a:rPr>
              <a:t>IDESCAT…….</a:t>
            </a:r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Verdana" pitchFamily="-64" charset="0"/>
              <a:cs typeface="+mn-cs"/>
            </a:endParaRP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3595688" y="6000750"/>
            <a:ext cx="7072312" cy="9844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-64" charset="0"/>
              <a:cs typeface="+mn-cs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7881939" y="4786313"/>
            <a:ext cx="2739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64" charset="0"/>
                <a:cs typeface="Arial" pitchFamily="34" charset="0"/>
              </a:rPr>
              <a:t>IWS………………….........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-64" charset="0"/>
              <a:cs typeface="Arial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5324475" y="3244850"/>
            <a:ext cx="1543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64" charset="0"/>
                <a:cs typeface="Arial" pitchFamily="34" charset="0"/>
              </a:rPr>
              <a:t>LOP……………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-64" charset="0"/>
              <a:cs typeface="Arial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89785F7-F703-476E-9E25-DC49E8F2CB92}"/>
              </a:ext>
            </a:extLst>
          </p:cNvPr>
          <p:cNvCxnSpPr>
            <a:cxnSpLocks/>
          </p:cNvCxnSpPr>
          <p:nvPr/>
        </p:nvCxnSpPr>
        <p:spPr>
          <a:xfrm flipV="1">
            <a:off x="9211469" y="2852739"/>
            <a:ext cx="1311274" cy="30241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32"/>
    </mc:Choice>
    <mc:Fallback xmlns="">
      <p:transition spd="slow" advTm="2703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fr-FR" b="1" dirty="0"/>
              <a:t>LE CONCEPT V1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24034" y="1357298"/>
            <a:ext cx="8229600" cy="5286412"/>
          </a:xfrm>
        </p:spPr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fr-FR" sz="2800"/>
              <a:t>Utilisation</a:t>
            </a:r>
            <a:r>
              <a:rPr lang="fr-FR" sz="2800" b="1">
                <a:solidFill>
                  <a:srgbClr val="FFC000"/>
                </a:solidFill>
              </a:rPr>
              <a:t> </a:t>
            </a:r>
            <a:r>
              <a:rPr lang="fr-FR" sz="2800" b="1">
                <a:solidFill>
                  <a:schemeClr val="accent6">
                    <a:lumMod val="50000"/>
                  </a:schemeClr>
                </a:solidFill>
              </a:rPr>
              <a:t>des sources de données aussi nombreuses et variées que possible </a:t>
            </a:r>
            <a:r>
              <a:rPr lang="fr-FR" sz="2800"/>
              <a:t>pour approcher l'espace des langues.</a:t>
            </a:r>
          </a:p>
          <a:p>
            <a:pPr algn="l" rtl="0">
              <a:buFont typeface="Wingdings" pitchFamily="2" charset="2"/>
              <a:buChar char="Ø"/>
            </a:pPr>
            <a:r>
              <a:rPr lang="fr-FR" sz="2800"/>
              <a:t>Essayez d'atteindre un large éventail d’</a:t>
            </a:r>
            <a:r>
              <a:rPr lang="fr-FR" sz="2800" b="1">
                <a:solidFill>
                  <a:schemeClr val="accent6">
                    <a:lumMod val="50000"/>
                  </a:schemeClr>
                </a:solidFill>
              </a:rPr>
              <a:t>applications et espaces </a:t>
            </a:r>
            <a:r>
              <a:rPr lang="fr-FR" sz="2800"/>
              <a:t>d'Internet.</a:t>
            </a:r>
          </a:p>
        </p:txBody>
      </p:sp>
      <p:pic>
        <p:nvPicPr>
          <p:cNvPr id="149506" name="Picture 2" descr="Image result for internet ap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282" y="4010024"/>
            <a:ext cx="8686800" cy="28479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19"/>
    </mc:Choice>
    <mc:Fallback xmlns="">
      <p:transition spd="slow" advTm="2891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fr-FR" b="1" dirty="0"/>
              <a:t>LE CONCEPT V1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24034" y="1357298"/>
            <a:ext cx="9184534" cy="5286412"/>
          </a:xfrm>
        </p:spPr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fr-FR" sz="2800" dirty="0"/>
              <a:t>Complétez les rares données par langue avec des </a:t>
            </a:r>
            <a:r>
              <a:rPr lang="fr-FR" sz="2800" b="1" dirty="0">
                <a:solidFill>
                  <a:srgbClr val="FFC000"/>
                </a:solidFill>
              </a:rPr>
              <a:t>données par pays plus fréquentes.</a:t>
            </a:r>
            <a:endParaRPr lang="fr-FR" sz="2800" dirty="0"/>
          </a:p>
          <a:p>
            <a:pPr>
              <a:buFont typeface="Wingdings" pitchFamily="2" charset="2"/>
              <a:buChar char="Ø"/>
            </a:pPr>
            <a:r>
              <a:rPr lang="fr-FR" sz="2800" b="1" dirty="0">
                <a:solidFill>
                  <a:srgbClr val="FFC000"/>
                </a:solidFill>
              </a:rPr>
              <a:t>Transformer </a:t>
            </a:r>
            <a:r>
              <a:rPr lang="fr-FR" sz="2800" dirty="0"/>
              <a:t>les données par pays en données par langue.</a:t>
            </a:r>
          </a:p>
        </p:txBody>
      </p:sp>
      <p:pic>
        <p:nvPicPr>
          <p:cNvPr id="4" name="Picture 2" descr="Image result for count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3114676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://help.beefree.io/hc/en-us/article_attachments/201913721/beeplugin_langu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5938" y="3714750"/>
            <a:ext cx="5072062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 de flecha"/>
          <p:cNvCxnSpPr/>
          <p:nvPr/>
        </p:nvCxnSpPr>
        <p:spPr>
          <a:xfrm>
            <a:off x="3667125" y="3857626"/>
            <a:ext cx="2571750" cy="428625"/>
          </a:xfrm>
          <a:prstGeom prst="straightConnector1">
            <a:avLst/>
          </a:prstGeom>
          <a:ln w="857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72"/>
    </mc:Choice>
    <mc:Fallback xmlns="">
      <p:transition spd="slow" advTm="32672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76536</TotalTime>
  <Words>5811</Words>
  <Application>Microsoft Office PowerPoint</Application>
  <PresentationFormat>Grand écran</PresentationFormat>
  <Paragraphs>1957</Paragraphs>
  <Slides>51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9" baseType="lpstr">
      <vt:lpstr>Arial</vt:lpstr>
      <vt:lpstr>Calibri</vt:lpstr>
      <vt:lpstr>Calibri Light</vt:lpstr>
      <vt:lpstr>Courier New</vt:lpstr>
      <vt:lpstr>Times New Roman</vt:lpstr>
      <vt:lpstr>Verdana</vt:lpstr>
      <vt:lpstr>Wingdings</vt:lpstr>
      <vt:lpstr>Tema de Office</vt:lpstr>
      <vt:lpstr>Présentation PowerPoint</vt:lpstr>
      <vt:lpstr>Présentation PowerPoint</vt:lpstr>
      <vt:lpstr>CRÉDITS</vt:lpstr>
      <vt:lpstr>ANTÉCÉDENTS</vt:lpstr>
      <vt:lpstr>ANTÉCÉDENTS</vt:lpstr>
      <vt:lpstr>ANTÉCÉDENTS</vt:lpstr>
      <vt:lpstr>PARADOXE DES INDICATEURS DE DIVERSITÉ LINGUISTIQUE</vt:lpstr>
      <vt:lpstr>LE CONCEPT V1</vt:lpstr>
      <vt:lpstr>LE CONCEPT V1</vt:lpstr>
      <vt:lpstr>LE CONCEPT V1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L'OPÉRATION DE PONDÉRATION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BIAIS ET LIMITES DE LA MÉTHODE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MULTILINGUISME DANS L’INTERNET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Daniel Pimienta</dc:creator>
  <cp:lastModifiedBy>Daniel Pimienta</cp:lastModifiedBy>
  <cp:revision>2090</cp:revision>
  <dcterms:created xsi:type="dcterms:W3CDTF">2014-06-06T19:02:34Z</dcterms:created>
  <dcterms:modified xsi:type="dcterms:W3CDTF">2022-10-08T15:23:49Z</dcterms:modified>
</cp:coreProperties>
</file>